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5"/>
  </p:notesMasterIdLst>
  <p:handoutMasterIdLst>
    <p:handoutMasterId r:id="rId26"/>
  </p:handoutMasterIdLst>
  <p:sldIdLst>
    <p:sldId id="256" r:id="rId2"/>
    <p:sldId id="257" r:id="rId3"/>
    <p:sldId id="258" r:id="rId4"/>
    <p:sldId id="259" r:id="rId5"/>
    <p:sldId id="262" r:id="rId6"/>
    <p:sldId id="263" r:id="rId7"/>
    <p:sldId id="264" r:id="rId8"/>
    <p:sldId id="261" r:id="rId9"/>
    <p:sldId id="279" r:id="rId10"/>
    <p:sldId id="266" r:id="rId11"/>
    <p:sldId id="270" r:id="rId12"/>
    <p:sldId id="271" r:id="rId13"/>
    <p:sldId id="274" r:id="rId14"/>
    <p:sldId id="275" r:id="rId15"/>
    <p:sldId id="276" r:id="rId16"/>
    <p:sldId id="277" r:id="rId17"/>
    <p:sldId id="278" r:id="rId18"/>
    <p:sldId id="268" r:id="rId19"/>
    <p:sldId id="265" r:id="rId20"/>
    <p:sldId id="273" r:id="rId21"/>
    <p:sldId id="272" r:id="rId22"/>
    <p:sldId id="269" r:id="rId23"/>
    <p:sldId id="260"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71D8430E-1B76-3B4F-AC16-FA3D4F76B208}">
          <p14:sldIdLst>
            <p14:sldId id="256"/>
            <p14:sldId id="257"/>
            <p14:sldId id="258"/>
            <p14:sldId id="259"/>
            <p14:sldId id="262"/>
            <p14:sldId id="263"/>
            <p14:sldId id="264"/>
            <p14:sldId id="261"/>
            <p14:sldId id="279"/>
            <p14:sldId id="266"/>
            <p14:sldId id="270"/>
            <p14:sldId id="271"/>
            <p14:sldId id="274"/>
            <p14:sldId id="275"/>
            <p14:sldId id="276"/>
            <p14:sldId id="277"/>
            <p14:sldId id="278"/>
            <p14:sldId id="268"/>
            <p14:sldId id="265"/>
            <p14:sldId id="273"/>
            <p14:sldId id="272"/>
            <p14:sldId id="269"/>
            <p14:sldId id="26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33"/>
    <a:srgbClr val="87C8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82"/>
    <p:restoredTop sz="87099" autoAdjust="0"/>
  </p:normalViewPr>
  <p:slideViewPr>
    <p:cSldViewPr>
      <p:cViewPr>
        <p:scale>
          <a:sx n="139" d="100"/>
          <a:sy n="139" d="100"/>
        </p:scale>
        <p:origin x="168" y="-12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81" d="100"/>
          <a:sy n="81" d="100"/>
        </p:scale>
        <p:origin x="338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2D4786-9E1E-8344-9A85-BA667DDACA06}" type="datetimeFigureOut">
              <a:rPr lang="en-US" smtClean="0"/>
              <a:t>4/18/18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39B564-705F-154E-B9C3-1A34922CDE61}" type="slidenum">
              <a:rPr lang="en-US" smtClean="0"/>
              <a:t>‹nr.›</a:t>
            </a:fld>
            <a:endParaRPr lang="en-US"/>
          </a:p>
        </p:txBody>
      </p:sp>
    </p:spTree>
    <p:extLst>
      <p:ext uri="{BB962C8B-B14F-4D97-AF65-F5344CB8AC3E}">
        <p14:creationId xmlns:p14="http://schemas.microsoft.com/office/powerpoint/2010/main" val="3047192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8BC2B3-5B55-49A3-A911-D2548067B04C}" type="datetimeFigureOut">
              <a:rPr lang="en-US" smtClean="0"/>
              <a:t>4/18/18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57E2D8-922D-491F-84DF-CD117FB6165E}" type="slidenum">
              <a:rPr lang="en-US" smtClean="0"/>
              <a:t>‹nr.›</a:t>
            </a:fld>
            <a:endParaRPr lang="en-US"/>
          </a:p>
        </p:txBody>
      </p:sp>
    </p:spTree>
    <p:extLst>
      <p:ext uri="{BB962C8B-B14F-4D97-AF65-F5344CB8AC3E}">
        <p14:creationId xmlns:p14="http://schemas.microsoft.com/office/powerpoint/2010/main" val="10793547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57E2D8-922D-491F-84DF-CD117FB6165E}" type="slidenum">
              <a:rPr lang="en-US" smtClean="0"/>
              <a:t>1</a:t>
            </a:fld>
            <a:endParaRPr lang="en-US"/>
          </a:p>
        </p:txBody>
      </p:sp>
    </p:spTree>
    <p:extLst>
      <p:ext uri="{BB962C8B-B14F-4D97-AF65-F5344CB8AC3E}">
        <p14:creationId xmlns:p14="http://schemas.microsoft.com/office/powerpoint/2010/main" val="945536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17</a:t>
            </a:fld>
            <a:endParaRPr lang="en-US"/>
          </a:p>
        </p:txBody>
      </p:sp>
    </p:spTree>
    <p:extLst>
      <p:ext uri="{BB962C8B-B14F-4D97-AF65-F5344CB8AC3E}">
        <p14:creationId xmlns:p14="http://schemas.microsoft.com/office/powerpoint/2010/main" val="19632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Compared to non-VR we have introduced out-of-plane</a:t>
            </a:r>
            <a:r>
              <a:rPr lang="en-US" baseline="0" dirty="0" smtClean="0"/>
              <a:t> editing.</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18</a:t>
            </a:fld>
            <a:endParaRPr lang="en-US"/>
          </a:p>
        </p:txBody>
      </p:sp>
    </p:spTree>
    <p:extLst>
      <p:ext uri="{BB962C8B-B14F-4D97-AF65-F5344CB8AC3E}">
        <p14:creationId xmlns:p14="http://schemas.microsoft.com/office/powerpoint/2010/main" val="1222662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19</a:t>
            </a:fld>
            <a:endParaRPr lang="en-US"/>
          </a:p>
        </p:txBody>
      </p:sp>
    </p:spTree>
    <p:extLst>
      <p:ext uri="{BB962C8B-B14F-4D97-AF65-F5344CB8AC3E}">
        <p14:creationId xmlns:p14="http://schemas.microsoft.com/office/powerpoint/2010/main" val="980673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2</a:t>
            </a:fld>
            <a:endParaRPr lang="en-US"/>
          </a:p>
        </p:txBody>
      </p:sp>
    </p:spTree>
    <p:extLst>
      <p:ext uri="{BB962C8B-B14F-4D97-AF65-F5344CB8AC3E}">
        <p14:creationId xmlns:p14="http://schemas.microsoft.com/office/powerpoint/2010/main" val="10685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Editing</a:t>
            </a:r>
            <a:r>
              <a:rPr lang="en-US" baseline="0" dirty="0" smtClean="0"/>
              <a:t> on face, vertex and edge level</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7</a:t>
            </a:fld>
            <a:endParaRPr lang="en-US"/>
          </a:p>
        </p:txBody>
      </p:sp>
    </p:spTree>
    <p:extLst>
      <p:ext uri="{BB962C8B-B14F-4D97-AF65-F5344CB8AC3E}">
        <p14:creationId xmlns:p14="http://schemas.microsoft.com/office/powerpoint/2010/main" val="135111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User first deforms the curve(s) and the new positions are then fed into the surface optimization</a:t>
            </a:r>
            <a:r>
              <a:rPr lang="en-US" baseline="0" dirty="0" smtClean="0"/>
              <a:t> step as positional constraints. Steps are interleaved when pulling on a curve, to provide interactive updates for both.</a:t>
            </a:r>
          </a:p>
          <a:p>
            <a:r>
              <a:rPr lang="en-US" baseline="0" dirty="0" smtClean="0"/>
              <a:t>Geometry is represented by differential coordinates, new vertex positions are obtained by solving a series of linear least-squares problems while satisfying the user-defined positional constraints.</a:t>
            </a:r>
          </a:p>
          <a:p>
            <a:r>
              <a:rPr lang="en-US" baseline="0" dirty="0" smtClean="0"/>
              <a:t>Finding suitable rotations for the diff. coordinates is main challenge, as one approach asks users to define them (not desirable in sketch-based paradigm) or other approach is to derive rotations as linear combinations of vertex positions but this isn’t possible along a curve since vertices are nearly collinear. </a:t>
            </a:r>
          </a:p>
          <a:p>
            <a:endParaRPr lang="en-US" baseline="0" dirty="0" smtClean="0"/>
          </a:p>
          <a:p>
            <a:r>
              <a:rPr lang="en-US" baseline="0" dirty="0" smtClean="0"/>
              <a:t>Solve a system for vertex position and linearized incremental rotations (skew symmetric matrix, no shearing, stretching or scaling). Target gross rotations </a:t>
            </a:r>
            <a:r>
              <a:rPr lang="en-US" baseline="0" dirty="0" err="1" smtClean="0"/>
              <a:t>Ri</a:t>
            </a:r>
            <a:r>
              <a:rPr lang="en-US" baseline="0" dirty="0" smtClean="0"/>
              <a:t> become </a:t>
            </a:r>
            <a:r>
              <a:rPr lang="en-US" baseline="0" dirty="0" err="1" smtClean="0"/>
              <a:t>ri</a:t>
            </a:r>
            <a:r>
              <a:rPr lang="en-US" baseline="0" dirty="0" smtClean="0"/>
              <a:t>*</a:t>
            </a:r>
            <a:r>
              <a:rPr lang="en-US" baseline="0" dirty="0" err="1" smtClean="0"/>
              <a:t>Ri</a:t>
            </a:r>
            <a:r>
              <a:rPr lang="en-US" baseline="0" dirty="0" smtClean="0"/>
              <a:t> (which is then </a:t>
            </a:r>
            <a:r>
              <a:rPr lang="en-US" baseline="0" dirty="0" err="1" smtClean="0"/>
              <a:t>orthonormalized</a:t>
            </a:r>
            <a:r>
              <a:rPr lang="en-US" baseline="0" dirty="0" smtClean="0"/>
              <a:t> with polar decomposition). Iterated twice to get </a:t>
            </a:r>
            <a:r>
              <a:rPr lang="en-US" baseline="0" dirty="0" err="1" smtClean="0"/>
              <a:t>Ri</a:t>
            </a:r>
            <a:r>
              <a:rPr lang="en-US" baseline="0" dirty="0" smtClean="0"/>
              <a:t> and then used to solve for v with L1.</a:t>
            </a:r>
          </a:p>
          <a:p>
            <a:endParaRPr lang="en-US" baseline="0" dirty="0" smtClean="0"/>
          </a:p>
          <a:p>
            <a:r>
              <a:rPr lang="en-US" baseline="0" dirty="0" smtClean="0"/>
              <a:t>Here L(.) is the differential operator (which starts as first order to iteratively obtain </a:t>
            </a:r>
            <a:r>
              <a:rPr lang="en-US" baseline="0" dirty="0" err="1" smtClean="0"/>
              <a:t>Ri</a:t>
            </a:r>
            <a:r>
              <a:rPr lang="en-US" baseline="0" dirty="0" smtClean="0"/>
              <a:t> (L0 = v_{</a:t>
            </a:r>
            <a:r>
              <a:rPr lang="en-US" baseline="0" dirty="0" err="1" smtClean="0"/>
              <a:t>i</a:t>
            </a:r>
            <a:r>
              <a:rPr lang="en-US" baseline="0" dirty="0" smtClean="0"/>
              <a:t>} </a:t>
            </a:r>
            <a:r>
              <a:rPr lang="mr-IN" baseline="0" dirty="0" smtClean="0"/>
              <a:t>–</a:t>
            </a:r>
            <a:r>
              <a:rPr lang="en-US" baseline="0" dirty="0" smtClean="0"/>
              <a:t> v_{i-1}), and switches to second order to obtain final vertex positions (L1 = v_{</a:t>
            </a:r>
            <a:r>
              <a:rPr lang="en-US" baseline="0" dirty="0" err="1" smtClean="0"/>
              <a:t>i</a:t>
            </a:r>
            <a:r>
              <a:rPr lang="en-US" baseline="0" dirty="0" smtClean="0"/>
              <a:t>} </a:t>
            </a:r>
            <a:r>
              <a:rPr lang="mr-IN" baseline="0" dirty="0" smtClean="0"/>
              <a:t>–</a:t>
            </a:r>
            <a:r>
              <a:rPr lang="en-US" baseline="0" dirty="0" smtClean="0"/>
              <a:t> 1\|Ni|*sum(v_{j})with j in Ni)), </a:t>
            </a:r>
            <a:r>
              <a:rPr lang="en-US" baseline="0" dirty="0" err="1" smtClean="0"/>
              <a:t>ri</a:t>
            </a:r>
            <a:r>
              <a:rPr lang="en-US" baseline="0" dirty="0" smtClean="0"/>
              <a:t> is incremental rotation, </a:t>
            </a:r>
            <a:r>
              <a:rPr lang="en-US" baseline="0" dirty="0" err="1" smtClean="0"/>
              <a:t>Ri</a:t>
            </a:r>
            <a:r>
              <a:rPr lang="en-US" baseline="0" dirty="0" smtClean="0"/>
              <a:t> is gross rotation from previous iteration, </a:t>
            </a:r>
            <a:r>
              <a:rPr lang="en-US" baseline="0" dirty="0" err="1" smtClean="0"/>
              <a:t>delta_i</a:t>
            </a:r>
            <a:r>
              <a:rPr lang="en-US" baseline="0" dirty="0" smtClean="0"/>
              <a:t> is original differential coordinates, vi’ is constraint positions, E contains curve edges, C1 and C2 contain the ROI vertices (originally C1 is at ends of ROI + handle vertex and C2 is at ends of ROI).</a:t>
            </a:r>
          </a:p>
          <a:p>
            <a:endParaRPr lang="en-US" baseline="0" dirty="0" smtClean="0"/>
          </a:p>
          <a:p>
            <a:r>
              <a:rPr lang="en-US" baseline="0" dirty="0" smtClean="0"/>
              <a:t>Term 1 minimizes difference between resulting diff. coordinates and rotated original differential coordinates delta.</a:t>
            </a:r>
          </a:p>
          <a:p>
            <a:r>
              <a:rPr lang="en-US" baseline="0" dirty="0" smtClean="0"/>
              <a:t>Term 2 are the positional constraints</a:t>
            </a:r>
          </a:p>
          <a:p>
            <a:r>
              <a:rPr lang="en-US" baseline="0" dirty="0" smtClean="0"/>
              <a:t>Term 3 ensures smoothly varying rotations along the curve</a:t>
            </a:r>
          </a:p>
          <a:p>
            <a:r>
              <a:rPr lang="en-US" baseline="0" dirty="0" smtClean="0"/>
              <a:t>Term 4 represents rotational constraints (two, at boundary of ROI)</a:t>
            </a:r>
          </a:p>
          <a:p>
            <a:endParaRPr lang="en-US" baseline="0" dirty="0" smtClean="0"/>
          </a:p>
          <a:p>
            <a:endParaRPr lang="en-US" baseline="0" dirty="0" smtClean="0"/>
          </a:p>
          <a:p>
            <a:r>
              <a:rPr lang="en-US" baseline="0" dirty="0" smtClean="0"/>
              <a:t>Size A = (#</a:t>
            </a:r>
            <a:r>
              <a:rPr lang="en-US" baseline="0" dirty="0" err="1" smtClean="0"/>
              <a:t>curve_V</a:t>
            </a:r>
            <a:r>
              <a:rPr lang="en-US" baseline="0" dirty="0" smtClean="0"/>
              <a:t>*12 + #fixed*6) * (#</a:t>
            </a:r>
            <a:r>
              <a:rPr lang="en-US" baseline="0" dirty="0" err="1" smtClean="0"/>
              <a:t>curve_V</a:t>
            </a:r>
            <a:r>
              <a:rPr lang="en-US" baseline="0" dirty="0" smtClean="0"/>
              <a:t>*6)</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11</a:t>
            </a:fld>
            <a:endParaRPr lang="en-US"/>
          </a:p>
        </p:txBody>
      </p:sp>
    </p:spTree>
    <p:extLst>
      <p:ext uri="{BB962C8B-B14F-4D97-AF65-F5344CB8AC3E}">
        <p14:creationId xmlns:p14="http://schemas.microsoft.com/office/powerpoint/2010/main" val="1773102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Geometry-independent</a:t>
            </a:r>
            <a:r>
              <a:rPr lang="en-US" baseline="0" dirty="0" smtClean="0"/>
              <a:t> for speed.</a:t>
            </a:r>
          </a:p>
          <a:p>
            <a:r>
              <a:rPr lang="en-US" baseline="0" dirty="0" smtClean="0"/>
              <a:t>Problem 1 solves for Laplacian Magnitudes c (which approximate scalar mean curvature values), with term 1 requiring neighboring LMs to vary smoothly, and term 2 requires all LMs ci to be near the current ci’. Ci’ is initially set to the scalar mean curvature along the curve (with only constraint vertices included) and from later iterations includes all vertices (norm of the second order vertex </a:t>
            </a:r>
            <a:r>
              <a:rPr lang="en-US" baseline="0" dirty="0" err="1" smtClean="0"/>
              <a:t>laplacian</a:t>
            </a:r>
            <a:r>
              <a:rPr lang="en-US" baseline="0" dirty="0" smtClean="0"/>
              <a:t>).</a:t>
            </a:r>
          </a:p>
          <a:p>
            <a:endParaRPr lang="en-US" baseline="0" dirty="0" smtClean="0"/>
          </a:p>
          <a:p>
            <a:r>
              <a:rPr lang="en-US" baseline="0" dirty="0" smtClean="0"/>
              <a:t>We need problem 2 to account for the fact that we use the uniformly discretized Laplacian as an estimator of the integrated mean curvature normal. CONDITION is that edges around a vertex all have equal length, otherwise doesn’t hold. SO we prescribe target edge vectors to try and achieve this (while avoiding having to </a:t>
            </a:r>
            <a:r>
              <a:rPr lang="en-US" baseline="0" dirty="0" err="1" smtClean="0"/>
              <a:t>recompute</a:t>
            </a:r>
            <a:r>
              <a:rPr lang="en-US" baseline="0" dirty="0" smtClean="0"/>
              <a:t> the system matrices every step with a geometry-dependent approach). </a:t>
            </a:r>
          </a:p>
          <a:p>
            <a:r>
              <a:rPr lang="en-US" baseline="0" dirty="0" smtClean="0"/>
              <a:t>Problem 2 solves for target average edge lengths, with term 1 aiming for smoothly varying average edge lengths, and term 2 requiring all average edge lengths to stay close to the current average edge lengths. Iteration 0 only uses edge lengths along boundary curves. This linear system can reuse the factorized matrix from problem 1.</a:t>
            </a:r>
          </a:p>
          <a:p>
            <a:endParaRPr lang="en-US" baseline="0" dirty="0" smtClean="0"/>
          </a:p>
          <a:p>
            <a:r>
              <a:rPr lang="en-US" baseline="0" dirty="0" smtClean="0"/>
              <a:t>Use these average edge lengths to compute the target edge vectors, </a:t>
            </a:r>
            <a:r>
              <a:rPr lang="en-US" baseline="0" dirty="0" err="1" smtClean="0"/>
              <a:t>nabla_ij</a:t>
            </a:r>
            <a:r>
              <a:rPr lang="en-US" baseline="0" dirty="0" smtClean="0"/>
              <a:t>.</a:t>
            </a:r>
          </a:p>
          <a:p>
            <a:endParaRPr lang="en-US" baseline="0" dirty="0" smtClean="0"/>
          </a:p>
          <a:p>
            <a:r>
              <a:rPr lang="en-US" baseline="0" dirty="0" smtClean="0"/>
              <a:t>Then Problem 3 solves for the vertex positions, with term 1 requiring the vertex Laplacians all to be close to the integrated target Laplacians (delta = Ai * ci * </a:t>
            </a:r>
            <a:r>
              <a:rPr lang="en-US" baseline="0" dirty="0" err="1" smtClean="0"/>
              <a:t>ni</a:t>
            </a:r>
            <a:r>
              <a:rPr lang="en-US" baseline="0" dirty="0" smtClean="0"/>
              <a:t>, with Ai an area estimate for vertex </a:t>
            </a:r>
            <a:r>
              <a:rPr lang="en-US" baseline="0" dirty="0" err="1" smtClean="0"/>
              <a:t>i</a:t>
            </a:r>
            <a:r>
              <a:rPr lang="en-US" baseline="0" dirty="0" smtClean="0"/>
              <a:t>, ci the target LM and normal </a:t>
            </a:r>
            <a:r>
              <a:rPr lang="en-US" baseline="0" dirty="0" err="1" smtClean="0"/>
              <a:t>ni</a:t>
            </a:r>
            <a:r>
              <a:rPr lang="en-US" baseline="0" dirty="0" smtClean="0"/>
              <a:t> based off current face </a:t>
            </a:r>
            <a:r>
              <a:rPr lang="en-US" baseline="0" dirty="0" err="1" smtClean="0"/>
              <a:t>normals</a:t>
            </a:r>
            <a:r>
              <a:rPr lang="en-US" baseline="0" dirty="0" smtClean="0"/>
              <a:t>), the second term placing positional constraints on all constrained vertices and term 3 to require the edge vectors to be close to the target edge vectors (for edges incident on the constrained curves with 1 vertex).</a:t>
            </a:r>
          </a:p>
          <a:p>
            <a:endParaRPr lang="en-US" baseline="0" dirty="0" smtClean="0"/>
          </a:p>
          <a:p>
            <a:r>
              <a:rPr lang="en-US" baseline="0" dirty="0" smtClean="0"/>
              <a:t>Repeat 5-10 times for convergence</a:t>
            </a:r>
          </a:p>
          <a:p>
            <a:endParaRPr lang="en-US" baseline="0" dirty="0" smtClean="0"/>
          </a:p>
          <a:p>
            <a:r>
              <a:rPr lang="en-US" baseline="0" dirty="0" smtClean="0"/>
              <a:t>1A &amp; 2A = (#V*2) * (#V)</a:t>
            </a:r>
          </a:p>
          <a:p>
            <a:r>
              <a:rPr lang="en-US" baseline="0" dirty="0" smtClean="0"/>
              <a:t>3A = (#V+#</a:t>
            </a:r>
            <a:r>
              <a:rPr lang="en-US" baseline="0" dirty="0" err="1" smtClean="0"/>
              <a:t>boundary_V</a:t>
            </a:r>
            <a:r>
              <a:rPr lang="en-US" baseline="0" dirty="0" smtClean="0"/>
              <a:t>+#</a:t>
            </a:r>
            <a:r>
              <a:rPr lang="en-US" baseline="0" dirty="0" err="1" smtClean="0"/>
              <a:t>boundary_incident_V</a:t>
            </a:r>
            <a:r>
              <a:rPr lang="en-US" baseline="0" dirty="0" smtClean="0"/>
              <a:t>) * (#V)</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12</a:t>
            </a:fld>
            <a:endParaRPr lang="en-US"/>
          </a:p>
        </p:txBody>
      </p:sp>
    </p:spTree>
    <p:extLst>
      <p:ext uri="{BB962C8B-B14F-4D97-AF65-F5344CB8AC3E}">
        <p14:creationId xmlns:p14="http://schemas.microsoft.com/office/powerpoint/2010/main" val="644453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13</a:t>
            </a:fld>
            <a:endParaRPr lang="en-US"/>
          </a:p>
        </p:txBody>
      </p:sp>
    </p:spTree>
    <p:extLst>
      <p:ext uri="{BB962C8B-B14F-4D97-AF65-F5344CB8AC3E}">
        <p14:creationId xmlns:p14="http://schemas.microsoft.com/office/powerpoint/2010/main" val="12572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14</a:t>
            </a:fld>
            <a:endParaRPr lang="en-US"/>
          </a:p>
        </p:txBody>
      </p:sp>
    </p:spTree>
    <p:extLst>
      <p:ext uri="{BB962C8B-B14F-4D97-AF65-F5344CB8AC3E}">
        <p14:creationId xmlns:p14="http://schemas.microsoft.com/office/powerpoint/2010/main" val="174842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15</a:t>
            </a:fld>
            <a:endParaRPr lang="en-US"/>
          </a:p>
        </p:txBody>
      </p:sp>
    </p:spTree>
    <p:extLst>
      <p:ext uri="{BB962C8B-B14F-4D97-AF65-F5344CB8AC3E}">
        <p14:creationId xmlns:p14="http://schemas.microsoft.com/office/powerpoint/2010/main" val="156296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16</a:t>
            </a:fld>
            <a:endParaRPr lang="en-US"/>
          </a:p>
        </p:txBody>
      </p:sp>
    </p:spTree>
    <p:extLst>
      <p:ext uri="{BB962C8B-B14F-4D97-AF65-F5344CB8AC3E}">
        <p14:creationId xmlns:p14="http://schemas.microsoft.com/office/powerpoint/2010/main" val="286215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5606"/>
            <a:ext cx="7772400" cy="896095"/>
          </a:xfrm>
        </p:spPr>
        <p:txBody>
          <a:bodyPr/>
          <a:lstStyle>
            <a:lvl1pPr>
              <a:defRPr>
                <a:latin typeface="Trebuchet MS"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628900"/>
            <a:ext cx="6400800" cy="1314450"/>
          </a:xfrm>
        </p:spPr>
        <p:txBody>
          <a:bodyPr>
            <a:normAutofit/>
          </a:bodyPr>
          <a:lstStyle>
            <a:lvl1pPr marL="0" indent="0" algn="ctr">
              <a:buNone/>
              <a:defRPr sz="2800">
                <a:solidFill>
                  <a:schemeClr val="tx1"/>
                </a:solidFill>
                <a:latin typeface="Trebuchet M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429000" y="4767263"/>
            <a:ext cx="2133600" cy="273844"/>
          </a:xfrm>
        </p:spPr>
        <p:txBody>
          <a:bodyPr/>
          <a:lstStyle>
            <a:lvl1pPr algn="ctr">
              <a:defRPr>
                <a:latin typeface="Trebuchet MS" pitchFamily="34" charset="0"/>
              </a:defRPr>
            </a:lvl1pPr>
          </a:lstStyle>
          <a:p>
            <a:r>
              <a:rPr lang="nl-NL" smtClean="0"/>
              <a:t>April 26, 2018</a:t>
            </a:r>
            <a:endParaRPr lang="en-US"/>
          </a:p>
        </p:txBody>
      </p:sp>
      <p:grpSp>
        <p:nvGrpSpPr>
          <p:cNvPr id="8" name="Group 7"/>
          <p:cNvGrpSpPr/>
          <p:nvPr/>
        </p:nvGrpSpPr>
        <p:grpSpPr>
          <a:xfrm>
            <a:off x="-21772" y="2301723"/>
            <a:ext cx="9252000" cy="107316"/>
            <a:chOff x="-21771" y="3068964"/>
            <a:chExt cx="9231873" cy="95088"/>
          </a:xfrm>
        </p:grpSpPr>
        <p:sp>
          <p:nvSpPr>
            <p:cNvPr id="9" name="Freihandform 9"/>
            <p:cNvSpPr/>
            <p:nvPr/>
          </p:nvSpPr>
          <p:spPr>
            <a:xfrm>
              <a:off x="-7260" y="3092034"/>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Calibri"/>
              </a:endParaRPr>
            </a:p>
          </p:txBody>
        </p:sp>
        <p:sp>
          <p:nvSpPr>
            <p:cNvPr id="10" name="Freihandform 10"/>
            <p:cNvSpPr/>
            <p:nvPr/>
          </p:nvSpPr>
          <p:spPr>
            <a:xfrm>
              <a:off x="-7260" y="3068964"/>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sp>
          <p:nvSpPr>
            <p:cNvPr id="11" name="Freihandform 11"/>
            <p:cNvSpPr/>
            <p:nvPr/>
          </p:nvSpPr>
          <p:spPr>
            <a:xfrm>
              <a:off x="-21771" y="3105988"/>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grpSp>
      <p:pic>
        <p:nvPicPr>
          <p:cNvPr id="16" name="Picture 15" descr="IGL-Logo-Name-RGB-tigh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295071"/>
            <a:ext cx="1188000" cy="676687"/>
          </a:xfrm>
          <a:prstGeom prst="rect">
            <a:avLst/>
          </a:prstGeom>
        </p:spPr>
      </p:pic>
      <p:pic>
        <p:nvPicPr>
          <p:cNvPr id="14" name="Picture 13"/>
          <p:cNvPicPr>
            <a:picLocks noChangeAspect="1"/>
          </p:cNvPicPr>
          <p:nvPr userDrawn="1"/>
        </p:nvPicPr>
        <p:blipFill>
          <a:blip r:embed="rId3"/>
          <a:stretch>
            <a:fillRect/>
          </a:stretch>
        </p:blipFill>
        <p:spPr>
          <a:xfrm>
            <a:off x="6781800" y="4400550"/>
            <a:ext cx="2232000" cy="598687"/>
          </a:xfrm>
          <a:prstGeom prst="rect">
            <a:avLst/>
          </a:prstGeom>
        </p:spPr>
      </p:pic>
    </p:spTree>
    <p:extLst>
      <p:ext uri="{BB962C8B-B14F-4D97-AF65-F5344CB8AC3E}">
        <p14:creationId xmlns:p14="http://schemas.microsoft.com/office/powerpoint/2010/main" val="41014106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65522"/>
          </a:xfrm>
        </p:spPr>
        <p:txBody>
          <a:bodyPr>
            <a:noAutofit/>
          </a:bodyPr>
          <a:lstStyle>
            <a:lvl1pPr>
              <a:defRPr sz="4200">
                <a:latin typeface="Trebuchet MS"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8700"/>
            <a:ext cx="8229600" cy="3429001"/>
          </a:xfrm>
        </p:spPr>
        <p:txBody>
          <a:bodyPr/>
          <a:lstStyle>
            <a:lvl1pPr marL="342900" indent="-342900">
              <a:buClr>
                <a:srgbClr val="99CC33"/>
              </a:buClr>
              <a:buSzPct val="80000"/>
              <a:buFont typeface="Calibri" pitchFamily="34" charset="0"/>
              <a:buChar char="●"/>
              <a:defRPr>
                <a:latin typeface="Trebuchet MS"/>
                <a:cs typeface="Trebuchet MS"/>
              </a:defRPr>
            </a:lvl1pPr>
            <a:lvl2pPr marL="742950" indent="-285750">
              <a:buClr>
                <a:srgbClr val="99CC33"/>
              </a:buClr>
              <a:buFont typeface="Wingdings" pitchFamily="2" charset="2"/>
              <a:buChar char="§"/>
              <a:defRPr>
                <a:latin typeface="Trebuchet MS"/>
                <a:cs typeface="Trebuchet MS"/>
              </a:defRPr>
            </a:lvl2pPr>
            <a:lvl3pPr>
              <a:buClr>
                <a:srgbClr val="99CC33"/>
              </a:buClr>
              <a:defRPr>
                <a:latin typeface="Trebuchet MS"/>
                <a:cs typeface="Trebuchet MS"/>
              </a:defRPr>
            </a:lvl3pPr>
            <a:lvl4pPr marL="1600200" indent="-228600">
              <a:buClr>
                <a:srgbClr val="99CC33"/>
              </a:buClr>
              <a:buFont typeface="Wingdings" pitchFamily="2" charset="2"/>
              <a:buChar char="§"/>
              <a:defRPr>
                <a:latin typeface="Trebuchet MS"/>
                <a:cs typeface="Trebuchet MS"/>
              </a:defRPr>
            </a:lvl4pPr>
            <a:lvl5pPr marL="2057400" indent="-228600">
              <a:buClr>
                <a:schemeClr val="bg1">
                  <a:lumMod val="75000"/>
                </a:schemeClr>
              </a:buClr>
              <a:buFont typeface="Arial" pitchFamily="34" charset="0"/>
              <a:buChar char="•"/>
              <a:defRPr>
                <a:latin typeface="Trebuchet MS"/>
                <a:cs typeface="Trebuchet M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447800" y="4710219"/>
            <a:ext cx="1522512" cy="273844"/>
          </a:xfrm>
        </p:spPr>
        <p:txBody>
          <a:bodyPr/>
          <a:lstStyle>
            <a:lvl1pPr algn="r">
              <a:defRPr>
                <a:latin typeface="Trebuchet MS" pitchFamily="34" charset="0"/>
              </a:defRPr>
            </a:lvl1pPr>
          </a:lstStyle>
          <a:p>
            <a:r>
              <a:rPr lang="nl-NL" smtClean="0"/>
              <a:t>April 26, 2018</a:t>
            </a:r>
            <a:endParaRPr lang="en-US"/>
          </a:p>
        </p:txBody>
      </p:sp>
      <p:sp>
        <p:nvSpPr>
          <p:cNvPr id="5" name="Footer Placeholder 4"/>
          <p:cNvSpPr>
            <a:spLocks noGrp="1"/>
          </p:cNvSpPr>
          <p:nvPr>
            <p:ph type="ftr" sz="quarter" idx="11"/>
          </p:nvPr>
        </p:nvSpPr>
        <p:spPr>
          <a:xfrm>
            <a:off x="3200400" y="4710219"/>
            <a:ext cx="2808312" cy="273844"/>
          </a:xfrm>
        </p:spPr>
        <p:txBody>
          <a:bodyPr vert="horz" lIns="91440" tIns="45720" rIns="91440" bIns="45720" rtlCol="0" anchor="ctr"/>
          <a:lstStyle>
            <a:lvl1pPr algn="ctr">
              <a:defRPr lang="en-US" dirty="0">
                <a:latin typeface="Trebuchet MS" pitchFamily="34" charset="0"/>
              </a:defRPr>
            </a:lvl1pPr>
          </a:lstStyle>
          <a:p>
            <a:r>
              <a:rPr lang="en-US" smtClean="0"/>
              <a:t>Floor Verhoeven</a:t>
            </a:r>
            <a:endParaRPr lang="en-US" dirty="0"/>
          </a:p>
        </p:txBody>
      </p:sp>
      <p:sp>
        <p:nvSpPr>
          <p:cNvPr id="6" name="Slide Number Placeholder 5"/>
          <p:cNvSpPr>
            <a:spLocks noGrp="1"/>
          </p:cNvSpPr>
          <p:nvPr>
            <p:ph type="sldNum" sz="quarter" idx="12"/>
          </p:nvPr>
        </p:nvSpPr>
        <p:spPr>
          <a:xfrm>
            <a:off x="6353944" y="4710219"/>
            <a:ext cx="594320" cy="273844"/>
          </a:xfrm>
        </p:spPr>
        <p:txBody>
          <a:bodyPr vert="horz" lIns="91440" tIns="45720" rIns="91440" bIns="45720" rtlCol="0" anchor="ctr"/>
          <a:lstStyle>
            <a:lvl1pPr>
              <a:defRPr lang="en-US" smtClean="0">
                <a:latin typeface="Trebuchet MS" pitchFamily="34" charset="0"/>
              </a:defRPr>
            </a:lvl1pPr>
          </a:lstStyle>
          <a:p>
            <a:r>
              <a:rPr lang="en-US" dirty="0" smtClean="0"/>
              <a:t># </a:t>
            </a:r>
            <a:fld id="{6D05909F-73A9-412E-9C0F-A163E6110097}" type="slidenum">
              <a:rPr lang="en-US" smtClean="0"/>
              <a:t>‹nr.›</a:t>
            </a:fld>
            <a:endParaRPr lang="en-US" dirty="0"/>
          </a:p>
        </p:txBody>
      </p:sp>
      <p:grpSp>
        <p:nvGrpSpPr>
          <p:cNvPr id="7" name="Group 6"/>
          <p:cNvGrpSpPr/>
          <p:nvPr/>
        </p:nvGrpSpPr>
        <p:grpSpPr>
          <a:xfrm>
            <a:off x="-21771" y="728783"/>
            <a:ext cx="9231873" cy="108000"/>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4546943"/>
            <a:ext cx="9231873" cy="77036"/>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9" name="Picture 18" descr="IGL-Logo-RGB-tigh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20" name="Picture 19"/>
          <p:cNvPicPr>
            <a:picLocks noChangeAspect="1"/>
          </p:cNvPicPr>
          <p:nvPr userDrawn="1"/>
        </p:nvPicPr>
        <p:blipFill>
          <a:blip r:embed="rId3"/>
          <a:stretch>
            <a:fillRect/>
          </a:stretch>
        </p:blipFill>
        <p:spPr>
          <a:xfrm>
            <a:off x="7543800" y="4755500"/>
            <a:ext cx="1403998" cy="230962"/>
          </a:xfrm>
          <a:prstGeom prst="rect">
            <a:avLst/>
          </a:prstGeom>
        </p:spPr>
      </p:pic>
    </p:spTree>
    <p:extLst>
      <p:ext uri="{BB962C8B-B14F-4D97-AF65-F5344CB8AC3E}">
        <p14:creationId xmlns:p14="http://schemas.microsoft.com/office/powerpoint/2010/main" val="35788326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22313" y="3200401"/>
            <a:ext cx="7772400" cy="1021556"/>
          </a:xfrm>
        </p:spPr>
        <p:txBody>
          <a:bodyPr vert="horz" lIns="91440" tIns="45720" rIns="91440" bIns="45720" rtlCol="0" anchor="ctr">
            <a:normAutofit/>
          </a:bodyPr>
          <a:lstStyle>
            <a:lvl1pPr algn="l">
              <a:defRPr lang="en-US">
                <a:latin typeface="Trebuchet MS" pitchFamily="34" charset="0"/>
              </a:defRPr>
            </a:lvl1pPr>
          </a:lstStyle>
          <a:p>
            <a:pPr lvl="0"/>
            <a:r>
              <a:rPr lang="en-US" smtClean="0"/>
              <a:t>Click to edit Master title style</a:t>
            </a:r>
            <a:endParaRPr lang="en-US" dirty="0"/>
          </a:p>
        </p:txBody>
      </p:sp>
      <p:sp>
        <p:nvSpPr>
          <p:cNvPr id="3" name="Text Placeholder 2"/>
          <p:cNvSpPr>
            <a:spLocks noGrp="1"/>
          </p:cNvSpPr>
          <p:nvPr>
            <p:ph type="body" idx="1"/>
          </p:nvPr>
        </p:nvSpPr>
        <p:spPr>
          <a:xfrm>
            <a:off x="722313" y="2075260"/>
            <a:ext cx="7772400" cy="1125140"/>
          </a:xfrm>
        </p:spPr>
        <p:txBody>
          <a:bodyPr anchor="b"/>
          <a:lstStyle>
            <a:lvl1pPr marL="0" indent="0">
              <a:buNone/>
              <a:defRPr sz="2000">
                <a:solidFill>
                  <a:schemeClr val="tx1">
                    <a:tint val="75000"/>
                  </a:schemeClr>
                </a:solidFill>
                <a:latin typeface="Trebuchet MS"/>
                <a:cs typeface="Trebuchet M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grpSp>
        <p:nvGrpSpPr>
          <p:cNvPr id="7" name="Group 6"/>
          <p:cNvGrpSpPr/>
          <p:nvPr/>
        </p:nvGrpSpPr>
        <p:grpSpPr>
          <a:xfrm>
            <a:off x="1" y="3257550"/>
            <a:ext cx="9231873" cy="107316"/>
            <a:chOff x="-21771" y="3068964"/>
            <a:chExt cx="9231873" cy="95088"/>
          </a:xfrm>
        </p:grpSpPr>
        <p:sp>
          <p:nvSpPr>
            <p:cNvPr id="8" name="Freihandform 9"/>
            <p:cNvSpPr/>
            <p:nvPr/>
          </p:nvSpPr>
          <p:spPr>
            <a:xfrm>
              <a:off x="-7260" y="3092034"/>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Calibri"/>
              </a:endParaRPr>
            </a:p>
          </p:txBody>
        </p:sp>
        <p:sp>
          <p:nvSpPr>
            <p:cNvPr id="9" name="Freihandform 10"/>
            <p:cNvSpPr/>
            <p:nvPr/>
          </p:nvSpPr>
          <p:spPr>
            <a:xfrm>
              <a:off x="-7260" y="3068964"/>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sp>
          <p:nvSpPr>
            <p:cNvPr id="10" name="Freihandform 11"/>
            <p:cNvSpPr/>
            <p:nvPr/>
          </p:nvSpPr>
          <p:spPr>
            <a:xfrm>
              <a:off x="-21771" y="3105988"/>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grpSp>
      <p:pic>
        <p:nvPicPr>
          <p:cNvPr id="12" name="Picture 11" descr="IGL-Logo-RGB-tigh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11" name="Picture 10"/>
          <p:cNvPicPr>
            <a:picLocks noChangeAspect="1"/>
          </p:cNvPicPr>
          <p:nvPr userDrawn="1"/>
        </p:nvPicPr>
        <p:blipFill>
          <a:blip r:embed="rId3"/>
          <a:stretch>
            <a:fillRect/>
          </a:stretch>
        </p:blipFill>
        <p:spPr>
          <a:xfrm>
            <a:off x="7543800" y="4755500"/>
            <a:ext cx="1403998" cy="230962"/>
          </a:xfrm>
          <a:prstGeom prst="rect">
            <a:avLst/>
          </a:prstGeom>
        </p:spPr>
      </p:pic>
    </p:spTree>
    <p:extLst>
      <p:ext uri="{BB962C8B-B14F-4D97-AF65-F5344CB8AC3E}">
        <p14:creationId xmlns:p14="http://schemas.microsoft.com/office/powerpoint/2010/main" val="18781335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65522"/>
          </a:xfrm>
        </p:spPr>
        <p:txBody>
          <a:bodyPr>
            <a:noAutofit/>
          </a:bodyPr>
          <a:lstStyle>
            <a:lvl1pPr>
              <a:defRPr sz="4200">
                <a:latin typeface="Trebuchet MS"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1447800" y="4710219"/>
            <a:ext cx="1522512" cy="273844"/>
          </a:xfrm>
        </p:spPr>
        <p:txBody>
          <a:bodyPr/>
          <a:lstStyle>
            <a:lvl1pPr algn="r">
              <a:defRPr>
                <a:latin typeface="Trebuchet MS" pitchFamily="34" charset="0"/>
              </a:defRPr>
            </a:lvl1pPr>
          </a:lstStyle>
          <a:p>
            <a:r>
              <a:rPr lang="nl-NL" smtClean="0"/>
              <a:t>April 26, 2018</a:t>
            </a:r>
            <a:endParaRPr lang="en-US"/>
          </a:p>
        </p:txBody>
      </p:sp>
      <p:sp>
        <p:nvSpPr>
          <p:cNvPr id="5" name="Footer Placeholder 4"/>
          <p:cNvSpPr>
            <a:spLocks noGrp="1"/>
          </p:cNvSpPr>
          <p:nvPr>
            <p:ph type="ftr" sz="quarter" idx="11"/>
          </p:nvPr>
        </p:nvSpPr>
        <p:spPr>
          <a:xfrm>
            <a:off x="3200400" y="4710219"/>
            <a:ext cx="2808312" cy="273844"/>
          </a:xfrm>
        </p:spPr>
        <p:txBody>
          <a:bodyPr vert="horz" lIns="91440" tIns="45720" rIns="91440" bIns="45720" rtlCol="0" anchor="ctr"/>
          <a:lstStyle>
            <a:lvl1pPr algn="ctr">
              <a:defRPr lang="en-US" dirty="0">
                <a:latin typeface="Trebuchet MS" pitchFamily="34" charset="0"/>
              </a:defRPr>
            </a:lvl1pPr>
          </a:lstStyle>
          <a:p>
            <a:r>
              <a:rPr lang="en-US" smtClean="0"/>
              <a:t>Floor Verhoeven</a:t>
            </a:r>
            <a:endParaRPr lang="en-US" dirty="0"/>
          </a:p>
        </p:txBody>
      </p:sp>
      <p:sp>
        <p:nvSpPr>
          <p:cNvPr id="6" name="Slide Number Placeholder 5"/>
          <p:cNvSpPr>
            <a:spLocks noGrp="1"/>
          </p:cNvSpPr>
          <p:nvPr>
            <p:ph type="sldNum" sz="quarter" idx="12"/>
          </p:nvPr>
        </p:nvSpPr>
        <p:spPr>
          <a:xfrm>
            <a:off x="6353944" y="4710219"/>
            <a:ext cx="594320" cy="273844"/>
          </a:xfrm>
        </p:spPr>
        <p:txBody>
          <a:bodyPr vert="horz" lIns="91440" tIns="45720" rIns="91440" bIns="45720" rtlCol="0" anchor="ctr"/>
          <a:lstStyle>
            <a:lvl1pPr>
              <a:defRPr lang="en-US" smtClean="0">
                <a:latin typeface="Trebuchet MS" pitchFamily="34" charset="0"/>
              </a:defRPr>
            </a:lvl1pPr>
          </a:lstStyle>
          <a:p>
            <a:r>
              <a:rPr lang="en-US" dirty="0" smtClean="0"/>
              <a:t># </a:t>
            </a:r>
            <a:fld id="{6D05909F-73A9-412E-9C0F-A163E6110097}" type="slidenum">
              <a:rPr lang="en-US" smtClean="0"/>
              <a:t>‹nr.›</a:t>
            </a:fld>
            <a:endParaRPr lang="en-US" dirty="0"/>
          </a:p>
        </p:txBody>
      </p:sp>
      <p:grpSp>
        <p:nvGrpSpPr>
          <p:cNvPr id="7" name="Group 6"/>
          <p:cNvGrpSpPr/>
          <p:nvPr/>
        </p:nvGrpSpPr>
        <p:grpSpPr>
          <a:xfrm>
            <a:off x="-21771" y="728783"/>
            <a:ext cx="9231873" cy="108000"/>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4546943"/>
            <a:ext cx="9231873" cy="77036"/>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9" name="Picture 18" descr="IGL-Logo-RGB-tigh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20" name="Picture 19"/>
          <p:cNvPicPr>
            <a:picLocks noChangeAspect="1"/>
          </p:cNvPicPr>
          <p:nvPr userDrawn="1"/>
        </p:nvPicPr>
        <p:blipFill>
          <a:blip r:embed="rId3"/>
          <a:stretch>
            <a:fillRect/>
          </a:stretch>
        </p:blipFill>
        <p:spPr>
          <a:xfrm>
            <a:off x="7543800" y="4755500"/>
            <a:ext cx="1403998" cy="230962"/>
          </a:xfrm>
          <a:prstGeom prst="rect">
            <a:avLst/>
          </a:prstGeom>
        </p:spPr>
      </p:pic>
      <p:sp>
        <p:nvSpPr>
          <p:cNvPr id="16" name="Tijdelijke aanduiding voor tekst 15"/>
          <p:cNvSpPr>
            <a:spLocks noGrp="1"/>
          </p:cNvSpPr>
          <p:nvPr>
            <p:ph type="body" sz="quarter" idx="13"/>
          </p:nvPr>
        </p:nvSpPr>
        <p:spPr>
          <a:xfrm>
            <a:off x="457200" y="971550"/>
            <a:ext cx="4038600" cy="3352800"/>
          </a:xfrm>
        </p:spPr>
        <p:txBody>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21" name="Tijdelijke aanduiding voor tekst 15"/>
          <p:cNvSpPr>
            <a:spLocks noGrp="1"/>
          </p:cNvSpPr>
          <p:nvPr>
            <p:ph type="body" sz="quarter" idx="14"/>
          </p:nvPr>
        </p:nvSpPr>
        <p:spPr>
          <a:xfrm>
            <a:off x="4648200" y="968303"/>
            <a:ext cx="4038600" cy="3352800"/>
          </a:xfrm>
        </p:spPr>
        <p:txBody>
          <a:bodyPr/>
          <a:lstStyle/>
          <a:p>
            <a:pPr lvl="0"/>
            <a:r>
              <a:rPr lang="nl-NL" dirty="0" smtClean="0"/>
              <a:t>Klik om de tekststijl van het model te bewerken</a:t>
            </a:r>
          </a:p>
          <a:p>
            <a:pPr lvl="1"/>
            <a:r>
              <a:rPr lang="nl-NL"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de-DE" smtClean="0"/>
              <a:t>Titelmasterformat durch Klicken bearbeiten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Trebuchet MS"/>
                <a:cs typeface="Trebuchet MS"/>
              </a:defRPr>
            </a:lvl1pPr>
          </a:lstStyle>
          <a:p>
            <a:r>
              <a:rPr lang="nl-NL" smtClean="0"/>
              <a:t>April 26, 2018</a:t>
            </a: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Trebuchet MS"/>
                <a:cs typeface="Trebuchet MS"/>
              </a:defRPr>
            </a:lvl1pPr>
          </a:lstStyle>
          <a:p>
            <a:r>
              <a:rPr lang="en-US" smtClean="0"/>
              <a:t>Floor Verhoeven</a:t>
            </a:r>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Trebuchet MS"/>
                <a:cs typeface="Trebuchet MS"/>
              </a:defRPr>
            </a:lvl1pPr>
          </a:lstStyle>
          <a:p>
            <a:r>
              <a:rPr lang="en-US" smtClean="0"/>
              <a:t>#</a:t>
            </a:r>
            <a:fld id="{6D05909F-73A9-412E-9C0F-A163E6110097}" type="slidenum">
              <a:rPr lang="en-US" smtClean="0"/>
              <a:t>‹nr.›</a:t>
            </a:fld>
            <a:endParaRPr lang="en-US" dirty="0"/>
          </a:p>
        </p:txBody>
      </p:sp>
    </p:spTree>
    <p:extLst>
      <p:ext uri="{BB962C8B-B14F-4D97-AF65-F5344CB8AC3E}">
        <p14:creationId xmlns:p14="http://schemas.microsoft.com/office/powerpoint/2010/main" val="14483703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hf hdr="0"/>
  <p:txStyles>
    <p:titleStyle>
      <a:lvl1pPr algn="ctr" defTabSz="914400" rtl="0" eaLnBrk="1" latinLnBrk="0" hangingPunct="1">
        <a:spcBef>
          <a:spcPct val="0"/>
        </a:spcBef>
        <a:buNone/>
        <a:defRPr sz="4400" kern="1200">
          <a:solidFill>
            <a:schemeClr val="tx1"/>
          </a:solidFill>
          <a:latin typeface="Trebuchet MS"/>
          <a:ea typeface="+mj-ea"/>
          <a:cs typeface="Trebuchet M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a:ea typeface="+mn-ea"/>
          <a:cs typeface="Trebuchet M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a:ea typeface="+mn-ea"/>
          <a:cs typeface="Trebuchet M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a:ea typeface="+mn-ea"/>
          <a:cs typeface="Trebuchet M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a:ea typeface="+mn-ea"/>
          <a:cs typeface="Trebuchet M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a:ea typeface="+mn-ea"/>
          <a:cs typeface="Trebuchet M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Sketch-based 3D Modeling in Virtual Reality</a:t>
            </a:r>
            <a:endParaRPr lang="en-US" dirty="0"/>
          </a:p>
        </p:txBody>
      </p:sp>
      <p:sp>
        <p:nvSpPr>
          <p:cNvPr id="3" name="Subtitle 2"/>
          <p:cNvSpPr>
            <a:spLocks noGrp="1"/>
          </p:cNvSpPr>
          <p:nvPr>
            <p:ph type="subTitle" idx="1"/>
          </p:nvPr>
        </p:nvSpPr>
        <p:spPr>
          <a:xfrm>
            <a:off x="1371600" y="2628900"/>
            <a:ext cx="6400800" cy="1543050"/>
          </a:xfrm>
        </p:spPr>
        <p:txBody>
          <a:bodyPr>
            <a:normAutofit fontScale="85000" lnSpcReduction="20000"/>
          </a:bodyPr>
          <a:lstStyle/>
          <a:p>
            <a:r>
              <a:rPr lang="en-US" dirty="0" smtClean="0"/>
              <a:t>Floor </a:t>
            </a:r>
            <a:r>
              <a:rPr lang="en-US" dirty="0" err="1" smtClean="0"/>
              <a:t>Verhoeven</a:t>
            </a:r>
            <a:endParaRPr lang="en-US" dirty="0" smtClean="0"/>
          </a:p>
          <a:p>
            <a:endParaRPr lang="en-US" dirty="0"/>
          </a:p>
          <a:p>
            <a:r>
              <a:rPr lang="en-US" dirty="0"/>
              <a:t>S</a:t>
            </a:r>
            <a:r>
              <a:rPr lang="en-US" dirty="0" smtClean="0"/>
              <a:t>upervisor</a:t>
            </a:r>
            <a:endParaRPr lang="en-US" dirty="0" smtClean="0"/>
          </a:p>
          <a:p>
            <a:r>
              <a:rPr lang="en-US" dirty="0" smtClean="0"/>
              <a:t>Prof. Dr. Olga Sorkine</a:t>
            </a:r>
            <a:endParaRPr lang="en-US" dirty="0"/>
          </a:p>
        </p:txBody>
      </p:sp>
      <p:sp>
        <p:nvSpPr>
          <p:cNvPr id="4" name="Date Placeholder 3"/>
          <p:cNvSpPr>
            <a:spLocks noGrp="1"/>
          </p:cNvSpPr>
          <p:nvPr>
            <p:ph type="dt" sz="half" idx="10"/>
          </p:nvPr>
        </p:nvSpPr>
        <p:spPr/>
        <p:txBody>
          <a:bodyPr/>
          <a:lstStyle/>
          <a:p>
            <a:r>
              <a:rPr lang="nl-NL" smtClean="0"/>
              <a:t>April 26, 2018</a:t>
            </a:r>
            <a:endParaRPr lang="en-US"/>
          </a:p>
        </p:txBody>
      </p:sp>
    </p:spTree>
    <p:extLst>
      <p:ext uri="{BB962C8B-B14F-4D97-AF65-F5344CB8AC3E}">
        <p14:creationId xmlns:p14="http://schemas.microsoft.com/office/powerpoint/2010/main" val="846844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components</a:t>
            </a:r>
            <a:endParaRPr lang="en-US" dirty="0"/>
          </a:p>
        </p:txBody>
      </p:sp>
      <p:sp>
        <p:nvSpPr>
          <p:cNvPr id="3" name="Content Placeholder 2"/>
          <p:cNvSpPr>
            <a:spLocks noGrp="1"/>
          </p:cNvSpPr>
          <p:nvPr>
            <p:ph idx="1"/>
          </p:nvPr>
        </p:nvSpPr>
        <p:spPr/>
        <p:txBody>
          <a:bodyPr>
            <a:normAutofit/>
          </a:bodyPr>
          <a:lstStyle/>
          <a:p>
            <a:r>
              <a:rPr lang="en-US" dirty="0" smtClean="0"/>
              <a:t>Oculus Rift + Touch controllers</a:t>
            </a:r>
          </a:p>
          <a:p>
            <a:r>
              <a:rPr lang="en-US" dirty="0" err="1"/>
              <a:t>FiberMesh</a:t>
            </a:r>
            <a:r>
              <a:rPr lang="en-US" dirty="0"/>
              <a:t> (</a:t>
            </a:r>
            <a:r>
              <a:rPr lang="en-US" dirty="0" err="1"/>
              <a:t>Nealen</a:t>
            </a:r>
            <a:r>
              <a:rPr lang="en-US" dirty="0"/>
              <a:t> et al. 2007</a:t>
            </a:r>
            <a:r>
              <a:rPr lang="en-US" dirty="0" smtClean="0"/>
              <a:t>)</a:t>
            </a:r>
            <a:endParaRPr lang="en-US" dirty="0" smtClean="0"/>
          </a:p>
          <a:p>
            <a:r>
              <a:rPr lang="en-US" dirty="0" err="1" smtClean="0"/>
              <a:t>Libigl</a:t>
            </a:r>
            <a:endParaRPr lang="en-US" dirty="0" smtClean="0"/>
          </a:p>
          <a:p>
            <a:r>
              <a:rPr lang="en-US" dirty="0" smtClean="0"/>
              <a:t>Multithreaded rendering + linear solving</a:t>
            </a:r>
          </a:p>
        </p:txBody>
      </p:sp>
      <p:sp>
        <p:nvSpPr>
          <p:cNvPr id="4" name="Date Placeholder 3"/>
          <p:cNvSpPr>
            <a:spLocks noGrp="1"/>
          </p:cNvSpPr>
          <p:nvPr>
            <p:ph type="dt" sz="half" idx="10"/>
          </p:nvPr>
        </p:nvSpPr>
        <p:spPr/>
        <p:txBody>
          <a:bodyPr/>
          <a:lstStyle/>
          <a:p>
            <a:r>
              <a:rPr lang="nl-NL" smtClean="0"/>
              <a:t>April 26, 2018</a:t>
            </a:r>
            <a:endParaRPr lang="en-US"/>
          </a:p>
        </p:txBody>
      </p:sp>
      <p:sp>
        <p:nvSpPr>
          <p:cNvPr id="5" name="Footer Placeholder 4"/>
          <p:cNvSpPr>
            <a:spLocks noGrp="1"/>
          </p:cNvSpPr>
          <p:nvPr>
            <p:ph type="ftr" sz="quarter" idx="11"/>
          </p:nvPr>
        </p:nvSpPr>
        <p:spPr/>
        <p:txBody>
          <a:bodyPr/>
          <a:lstStyle/>
          <a:p>
            <a:r>
              <a:rPr lang="en-US" smtClean="0"/>
              <a:t>Floor Verhoeven</a:t>
            </a:r>
            <a:endParaRPr lang="en-US" dirty="0"/>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10</a:t>
            </a:fld>
            <a:endParaRPr lang="en-US" dirty="0"/>
          </a:p>
        </p:txBody>
      </p:sp>
    </p:spTree>
    <p:extLst>
      <p:ext uri="{BB962C8B-B14F-4D97-AF65-F5344CB8AC3E}">
        <p14:creationId xmlns:p14="http://schemas.microsoft.com/office/powerpoint/2010/main" val="772068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FiberMesh</a:t>
            </a:r>
            <a:r>
              <a:rPr lang="en-US" dirty="0" smtClean="0"/>
              <a:t> algorithm</a:t>
            </a:r>
            <a:endParaRPr lang="en-US" dirty="0"/>
          </a:p>
        </p:txBody>
      </p:sp>
      <p:sp>
        <p:nvSpPr>
          <p:cNvPr id="3" name="Tijdelijke aanduiding voor inhoud 2"/>
          <p:cNvSpPr>
            <a:spLocks noGrp="1"/>
          </p:cNvSpPr>
          <p:nvPr>
            <p:ph idx="1"/>
          </p:nvPr>
        </p:nvSpPr>
        <p:spPr/>
        <p:txBody>
          <a:bodyPr>
            <a:normAutofit/>
          </a:bodyPr>
          <a:lstStyle/>
          <a:p>
            <a:r>
              <a:rPr lang="en-US" dirty="0" smtClean="0"/>
              <a:t>Curve deformation </a:t>
            </a:r>
          </a:p>
          <a:p>
            <a:pPr lvl="1"/>
            <a:r>
              <a:rPr lang="en-US" dirty="0" smtClean="0"/>
              <a:t>Differential coordinates with co-rotational methods</a:t>
            </a:r>
          </a:p>
          <a:p>
            <a:pPr lvl="1"/>
            <a:endParaRPr lang="en-US" dirty="0" smtClean="0"/>
          </a:p>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11</a:t>
            </a:fld>
            <a:endParaRPr lang="en-US" dirty="0"/>
          </a:p>
        </p:txBody>
      </p:sp>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2495550"/>
            <a:ext cx="8890000" cy="774700"/>
          </a:xfrm>
          <a:prstGeom prst="rect">
            <a:avLst/>
          </a:prstGeom>
        </p:spPr>
      </p:pic>
    </p:spTree>
    <p:extLst>
      <p:ext uri="{BB962C8B-B14F-4D97-AF65-F5344CB8AC3E}">
        <p14:creationId xmlns:p14="http://schemas.microsoft.com/office/powerpoint/2010/main" val="20924781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FiberMesh</a:t>
            </a:r>
            <a:r>
              <a:rPr lang="en-US" dirty="0" smtClean="0"/>
              <a:t> algorithm</a:t>
            </a:r>
            <a:endParaRPr lang="en-US" dirty="0"/>
          </a:p>
        </p:txBody>
      </p:sp>
      <p:sp>
        <p:nvSpPr>
          <p:cNvPr id="3" name="Tijdelijke aanduiding voor inhoud 2"/>
          <p:cNvSpPr>
            <a:spLocks noGrp="1"/>
          </p:cNvSpPr>
          <p:nvPr>
            <p:ph idx="1"/>
          </p:nvPr>
        </p:nvSpPr>
        <p:spPr/>
        <p:txBody>
          <a:bodyPr>
            <a:normAutofit/>
          </a:bodyPr>
          <a:lstStyle/>
          <a:p>
            <a:r>
              <a:rPr lang="en-US" dirty="0"/>
              <a:t>Surface </a:t>
            </a:r>
            <a:r>
              <a:rPr lang="en-US" dirty="0" smtClean="0"/>
              <a:t>optimization</a:t>
            </a:r>
          </a:p>
          <a:p>
            <a:pPr lvl="1"/>
            <a:r>
              <a:rPr lang="en-US" dirty="0" smtClean="0"/>
              <a:t>Geometry-independent linear systems</a:t>
            </a:r>
            <a:endParaRPr lang="en-US" dirty="0"/>
          </a:p>
          <a:p>
            <a:pPr lvl="1"/>
            <a:endParaRPr lang="en-US" dirty="0" smtClean="0"/>
          </a:p>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12</a:t>
            </a:fld>
            <a:endParaRPr lang="en-US" dirty="0"/>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190750"/>
            <a:ext cx="3573310" cy="649693"/>
          </a:xfrm>
          <a:prstGeom prst="rect">
            <a:avLst/>
          </a:prstGeom>
        </p:spPr>
      </p:pic>
      <p:pic>
        <p:nvPicPr>
          <p:cNvPr id="9" name="Afbeelding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344" y="2174996"/>
            <a:ext cx="3619717" cy="684498"/>
          </a:xfrm>
          <a:prstGeom prst="rect">
            <a:avLst/>
          </a:prstGeom>
        </p:spPr>
      </p:pic>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316" y="3700547"/>
            <a:ext cx="6160480" cy="765709"/>
          </a:xfrm>
          <a:prstGeom prst="rect">
            <a:avLst/>
          </a:prstGeom>
        </p:spPr>
      </p:pic>
      <p:pic>
        <p:nvPicPr>
          <p:cNvPr id="11" name="Afbeelding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010" y="3158791"/>
            <a:ext cx="2667980" cy="309595"/>
          </a:xfrm>
          <a:prstGeom prst="rect">
            <a:avLst/>
          </a:prstGeom>
        </p:spPr>
      </p:pic>
      <p:pic>
        <p:nvPicPr>
          <p:cNvPr id="13" name="Afbeelding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7848600" y="3365855"/>
            <a:ext cx="1064613" cy="960081"/>
          </a:xfrm>
          <a:prstGeom prst="rect">
            <a:avLst/>
          </a:prstGeom>
        </p:spPr>
      </p:pic>
    </p:spTree>
    <p:extLst>
      <p:ext uri="{BB962C8B-B14F-4D97-AF65-F5344CB8AC3E}">
        <p14:creationId xmlns:p14="http://schemas.microsoft.com/office/powerpoint/2010/main" val="781243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Drawing</a:t>
            </a:r>
            <a:endParaRPr lang="en-US" dirty="0"/>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13</a:t>
            </a:fld>
            <a:endParaRPr lang="en-US" dirty="0"/>
          </a:p>
        </p:txBody>
      </p:sp>
      <p:pic>
        <p:nvPicPr>
          <p:cNvPr id="12" name="Afbeelding 11"/>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1066800" y="1028700"/>
            <a:ext cx="2642616" cy="2972943"/>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5366556" y="1028700"/>
            <a:ext cx="2642615" cy="2972942"/>
          </a:xfrm>
          <a:prstGeom prst="rect">
            <a:avLst/>
          </a:prstGeom>
        </p:spPr>
      </p:pic>
      <p:sp>
        <p:nvSpPr>
          <p:cNvPr id="15" name="Tekstvak 14"/>
          <p:cNvSpPr txBox="1"/>
          <p:nvPr/>
        </p:nvSpPr>
        <p:spPr>
          <a:xfrm>
            <a:off x="3519468" y="4160304"/>
            <a:ext cx="2105063" cy="369332"/>
          </a:xfrm>
          <a:prstGeom prst="rect">
            <a:avLst/>
          </a:prstGeom>
          <a:noFill/>
        </p:spPr>
        <p:txBody>
          <a:bodyPr wrap="none" rtlCol="0">
            <a:spAutoFit/>
          </a:bodyPr>
          <a:lstStyle/>
          <a:p>
            <a:r>
              <a:rPr lang="en-US" dirty="0" smtClean="0"/>
              <a:t>Uses hand position</a:t>
            </a:r>
            <a:endParaRPr lang="en-US" dirty="0"/>
          </a:p>
        </p:txBody>
      </p:sp>
    </p:spTree>
    <p:extLst>
      <p:ext uri="{BB962C8B-B14F-4D97-AF65-F5344CB8AC3E}">
        <p14:creationId xmlns:p14="http://schemas.microsoft.com/office/powerpoint/2010/main" val="2849416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and removing curves</a:t>
            </a:r>
            <a:endParaRPr lang="en-US" dirty="0"/>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14</a:t>
            </a:fld>
            <a:endParaRPr lang="en-US" dirty="0"/>
          </a:p>
        </p:txBody>
      </p:sp>
      <p:pic>
        <p:nvPicPr>
          <p:cNvPr id="12" name="Afbeelding 11"/>
          <p:cNvPicPr>
            <a:picLocks noChangeAspect="1"/>
          </p:cNvPicPr>
          <p:nvPr/>
        </p:nvPicPr>
        <p:blipFill rotWithShape="1">
          <a:blip r:embed="rId3">
            <a:extLst>
              <a:ext uri="{28A0092B-C50C-407E-A947-70E740481C1C}">
                <a14:useLocalDpi xmlns:a14="http://schemas.microsoft.com/office/drawing/2010/main" val="0"/>
              </a:ext>
            </a:extLst>
          </a:blip>
          <a:srcRect l="51903"/>
          <a:stretch/>
        </p:blipFill>
        <p:spPr>
          <a:xfrm>
            <a:off x="206750" y="1430799"/>
            <a:ext cx="2033016" cy="2377641"/>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50671"/>
          <a:stretch/>
        </p:blipFill>
        <p:spPr>
          <a:xfrm>
            <a:off x="2299983" y="1430799"/>
            <a:ext cx="2085090" cy="2377641"/>
          </a:xfrm>
          <a:prstGeom prst="rect">
            <a:avLst/>
          </a:prstGeom>
        </p:spPr>
      </p:pic>
      <p:sp>
        <p:nvSpPr>
          <p:cNvPr id="15" name="Tekstvak 14"/>
          <p:cNvSpPr txBox="1"/>
          <p:nvPr/>
        </p:nvSpPr>
        <p:spPr>
          <a:xfrm>
            <a:off x="3085054" y="4109703"/>
            <a:ext cx="2973891" cy="369332"/>
          </a:xfrm>
          <a:prstGeom prst="rect">
            <a:avLst/>
          </a:prstGeom>
          <a:noFill/>
        </p:spPr>
        <p:txBody>
          <a:bodyPr wrap="none" rtlCol="0">
            <a:spAutoFit/>
          </a:bodyPr>
          <a:lstStyle/>
          <a:p>
            <a:r>
              <a:rPr lang="en-US" dirty="0" smtClean="0"/>
              <a:t>Uses </a:t>
            </a:r>
            <a:r>
              <a:rPr lang="en-US" smtClean="0"/>
              <a:t>ray-mesh intersection</a:t>
            </a:r>
            <a:endParaRPr lang="en-US" dirty="0"/>
          </a:p>
        </p:txBody>
      </p:sp>
      <p:pic>
        <p:nvPicPr>
          <p:cNvPr id="10" name="Afbeelding 9"/>
          <p:cNvPicPr>
            <a:picLocks noChangeAspect="1"/>
          </p:cNvPicPr>
          <p:nvPr/>
        </p:nvPicPr>
        <p:blipFill rotWithShape="1">
          <a:blip r:embed="rId5">
            <a:extLst>
              <a:ext uri="{28A0092B-C50C-407E-A947-70E740481C1C}">
                <a14:useLocalDpi xmlns:a14="http://schemas.microsoft.com/office/drawing/2010/main" val="0"/>
              </a:ext>
            </a:extLst>
          </a:blip>
          <a:srcRect l="50311"/>
          <a:stretch/>
        </p:blipFill>
        <p:spPr>
          <a:xfrm>
            <a:off x="4697468" y="1430798"/>
            <a:ext cx="2100315" cy="2377641"/>
          </a:xfrm>
          <a:prstGeom prst="rect">
            <a:avLst/>
          </a:prstGeom>
        </p:spPr>
      </p:pic>
      <p:pic>
        <p:nvPicPr>
          <p:cNvPr id="13" name="Afbeelding 12"/>
          <p:cNvPicPr>
            <a:picLocks noChangeAspect="1"/>
          </p:cNvPicPr>
          <p:nvPr/>
        </p:nvPicPr>
        <p:blipFill rotWithShape="1">
          <a:blip r:embed="rId6">
            <a:extLst>
              <a:ext uri="{28A0092B-C50C-407E-A947-70E740481C1C}">
                <a14:useLocalDpi xmlns:a14="http://schemas.microsoft.com/office/drawing/2010/main" val="0"/>
              </a:ext>
            </a:extLst>
          </a:blip>
          <a:srcRect l="50311"/>
          <a:stretch/>
        </p:blipFill>
        <p:spPr>
          <a:xfrm>
            <a:off x="6858000" y="1430798"/>
            <a:ext cx="2100314" cy="2377641"/>
          </a:xfrm>
          <a:prstGeom prst="rect">
            <a:avLst/>
          </a:prstGeom>
        </p:spPr>
      </p:pic>
      <p:sp>
        <p:nvSpPr>
          <p:cNvPr id="16" name="Tekstvak 15"/>
          <p:cNvSpPr txBox="1"/>
          <p:nvPr/>
        </p:nvSpPr>
        <p:spPr>
          <a:xfrm>
            <a:off x="1766466" y="937293"/>
            <a:ext cx="885179" cy="369332"/>
          </a:xfrm>
          <a:prstGeom prst="rect">
            <a:avLst/>
          </a:prstGeom>
          <a:noFill/>
        </p:spPr>
        <p:txBody>
          <a:bodyPr wrap="none" rtlCol="0">
            <a:spAutoFit/>
          </a:bodyPr>
          <a:lstStyle/>
          <a:p>
            <a:r>
              <a:rPr lang="en-US" smtClean="0"/>
              <a:t>Adding</a:t>
            </a:r>
            <a:endParaRPr lang="en-US"/>
          </a:p>
        </p:txBody>
      </p:sp>
      <p:sp>
        <p:nvSpPr>
          <p:cNvPr id="17" name="Tekstvak 16"/>
          <p:cNvSpPr txBox="1"/>
          <p:nvPr/>
        </p:nvSpPr>
        <p:spPr>
          <a:xfrm>
            <a:off x="6300995" y="937293"/>
            <a:ext cx="1174104" cy="369332"/>
          </a:xfrm>
          <a:prstGeom prst="rect">
            <a:avLst/>
          </a:prstGeom>
          <a:noFill/>
        </p:spPr>
        <p:txBody>
          <a:bodyPr wrap="none" rtlCol="0">
            <a:spAutoFit/>
          </a:bodyPr>
          <a:lstStyle/>
          <a:p>
            <a:r>
              <a:rPr lang="en-US" smtClean="0"/>
              <a:t>Removing</a:t>
            </a:r>
            <a:endParaRPr lang="en-US"/>
          </a:p>
        </p:txBody>
      </p:sp>
    </p:spTree>
    <p:extLst>
      <p:ext uri="{BB962C8B-B14F-4D97-AF65-F5344CB8AC3E}">
        <p14:creationId xmlns:p14="http://schemas.microsoft.com/office/powerpoint/2010/main" val="2010103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Cutting</a:t>
            </a:r>
            <a:endParaRPr lang="en-US" dirty="0"/>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15</a:t>
            </a:fld>
            <a:endParaRPr lang="en-US" dirty="0"/>
          </a:p>
        </p:txBody>
      </p:sp>
      <p:pic>
        <p:nvPicPr>
          <p:cNvPr id="12" name="Afbeelding 11"/>
          <p:cNvPicPr>
            <a:picLocks noChangeAspect="1"/>
          </p:cNvPicPr>
          <p:nvPr/>
        </p:nvPicPr>
        <p:blipFill rotWithShape="1">
          <a:blip r:embed="rId3">
            <a:extLst>
              <a:ext uri="{28A0092B-C50C-407E-A947-70E740481C1C}">
                <a14:useLocalDpi xmlns:a14="http://schemas.microsoft.com/office/drawing/2010/main" val="0"/>
              </a:ext>
            </a:extLst>
          </a:blip>
          <a:srcRect l="49020"/>
          <a:stretch/>
        </p:blipFill>
        <p:spPr>
          <a:xfrm>
            <a:off x="1066800" y="955872"/>
            <a:ext cx="2657206" cy="2970200"/>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50671"/>
          <a:stretch/>
        </p:blipFill>
        <p:spPr>
          <a:xfrm>
            <a:off x="5410200" y="954518"/>
            <a:ext cx="2605926" cy="2971554"/>
          </a:xfrm>
          <a:prstGeom prst="rect">
            <a:avLst/>
          </a:prstGeom>
        </p:spPr>
      </p:pic>
      <p:sp>
        <p:nvSpPr>
          <p:cNvPr id="15" name="Tekstvak 14"/>
          <p:cNvSpPr txBox="1"/>
          <p:nvPr/>
        </p:nvSpPr>
        <p:spPr>
          <a:xfrm>
            <a:off x="3117610" y="4160304"/>
            <a:ext cx="2973891" cy="369332"/>
          </a:xfrm>
          <a:prstGeom prst="rect">
            <a:avLst/>
          </a:prstGeom>
          <a:noFill/>
        </p:spPr>
        <p:txBody>
          <a:bodyPr wrap="none" rtlCol="0">
            <a:spAutoFit/>
          </a:bodyPr>
          <a:lstStyle/>
          <a:p>
            <a:r>
              <a:rPr lang="en-US" smtClean="0"/>
              <a:t>Uses ray-mesh intersection</a:t>
            </a:r>
            <a:endParaRPr lang="en-US" dirty="0"/>
          </a:p>
        </p:txBody>
      </p:sp>
    </p:spTree>
    <p:extLst>
      <p:ext uri="{BB962C8B-B14F-4D97-AF65-F5344CB8AC3E}">
        <p14:creationId xmlns:p14="http://schemas.microsoft.com/office/powerpoint/2010/main" val="831812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Extrusion</a:t>
            </a:r>
            <a:endParaRPr lang="en-US" dirty="0"/>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16</a:t>
            </a:fld>
            <a:endParaRPr lang="en-US" dirty="0"/>
          </a:p>
        </p:txBody>
      </p:sp>
      <p:pic>
        <p:nvPicPr>
          <p:cNvPr id="12" name="Afbeelding 11"/>
          <p:cNvPicPr>
            <a:picLocks noChangeAspect="1"/>
          </p:cNvPicPr>
          <p:nvPr/>
        </p:nvPicPr>
        <p:blipFill rotWithShape="1">
          <a:blip r:embed="rId3">
            <a:extLst>
              <a:ext uri="{28A0092B-C50C-407E-A947-70E740481C1C}">
                <a14:useLocalDpi xmlns:a14="http://schemas.microsoft.com/office/drawing/2010/main" val="0"/>
              </a:ext>
            </a:extLst>
          </a:blip>
          <a:srcRect l="48972"/>
          <a:stretch/>
        </p:blipFill>
        <p:spPr>
          <a:xfrm>
            <a:off x="1021926" y="951367"/>
            <a:ext cx="2696198" cy="2972105"/>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49710"/>
          <a:stretch/>
        </p:blipFill>
        <p:spPr>
          <a:xfrm>
            <a:off x="5410200" y="951367"/>
            <a:ext cx="2667000" cy="2972105"/>
          </a:xfrm>
          <a:prstGeom prst="rect">
            <a:avLst/>
          </a:prstGeom>
        </p:spPr>
      </p:pic>
      <p:sp>
        <p:nvSpPr>
          <p:cNvPr id="15" name="Tekstvak 14"/>
          <p:cNvSpPr txBox="1"/>
          <p:nvPr/>
        </p:nvSpPr>
        <p:spPr>
          <a:xfrm>
            <a:off x="942641" y="4118673"/>
            <a:ext cx="7258718" cy="369332"/>
          </a:xfrm>
          <a:prstGeom prst="rect">
            <a:avLst/>
          </a:prstGeom>
          <a:noFill/>
        </p:spPr>
        <p:txBody>
          <a:bodyPr wrap="none" rtlCol="0">
            <a:spAutoFit/>
          </a:bodyPr>
          <a:lstStyle/>
          <a:p>
            <a:r>
              <a:rPr lang="en-US" dirty="0" smtClean="0"/>
              <a:t>Uses ray-mesh intersection for base and hand position </a:t>
            </a:r>
            <a:r>
              <a:rPr lang="en-US" smtClean="0"/>
              <a:t>for silhouette</a:t>
            </a:r>
            <a:endParaRPr lang="en-US" dirty="0"/>
          </a:p>
        </p:txBody>
      </p:sp>
    </p:spTree>
    <p:extLst>
      <p:ext uri="{BB962C8B-B14F-4D97-AF65-F5344CB8AC3E}">
        <p14:creationId xmlns:p14="http://schemas.microsoft.com/office/powerpoint/2010/main" val="14769470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Curve deformation</a:t>
            </a:r>
            <a:endParaRPr lang="en-US" dirty="0"/>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17</a:t>
            </a:fld>
            <a:endParaRPr lang="en-US" dirty="0"/>
          </a:p>
        </p:txBody>
      </p:sp>
      <p:pic>
        <p:nvPicPr>
          <p:cNvPr id="12" name="Afbeelding 11"/>
          <p:cNvPicPr>
            <a:picLocks noChangeAspect="1"/>
          </p:cNvPicPr>
          <p:nvPr/>
        </p:nvPicPr>
        <p:blipFill rotWithShape="1">
          <a:blip r:embed="rId3">
            <a:extLst>
              <a:ext uri="{28A0092B-C50C-407E-A947-70E740481C1C}">
                <a14:useLocalDpi xmlns:a14="http://schemas.microsoft.com/office/drawing/2010/main" val="0"/>
              </a:ext>
            </a:extLst>
          </a:blip>
          <a:srcRect l="49020"/>
          <a:stretch/>
        </p:blipFill>
        <p:spPr>
          <a:xfrm>
            <a:off x="1024289" y="946906"/>
            <a:ext cx="2756293" cy="3041197"/>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50671"/>
          <a:stretch/>
        </p:blipFill>
        <p:spPr>
          <a:xfrm>
            <a:off x="5410200" y="946906"/>
            <a:ext cx="2667000" cy="3041197"/>
          </a:xfrm>
          <a:prstGeom prst="rect">
            <a:avLst/>
          </a:prstGeom>
        </p:spPr>
      </p:pic>
      <p:sp>
        <p:nvSpPr>
          <p:cNvPr id="15" name="Tekstvak 14"/>
          <p:cNvSpPr txBox="1"/>
          <p:nvPr/>
        </p:nvSpPr>
        <p:spPr>
          <a:xfrm>
            <a:off x="3519468" y="4160304"/>
            <a:ext cx="2105063" cy="369332"/>
          </a:xfrm>
          <a:prstGeom prst="rect">
            <a:avLst/>
          </a:prstGeom>
          <a:noFill/>
        </p:spPr>
        <p:txBody>
          <a:bodyPr wrap="none" rtlCol="0">
            <a:spAutoFit/>
          </a:bodyPr>
          <a:lstStyle/>
          <a:p>
            <a:r>
              <a:rPr lang="en-US" dirty="0" smtClean="0"/>
              <a:t>Uses hand position</a:t>
            </a:r>
            <a:endParaRPr lang="en-US" dirty="0"/>
          </a:p>
        </p:txBody>
      </p:sp>
    </p:spTree>
    <p:extLst>
      <p:ext uri="{BB962C8B-B14F-4D97-AF65-F5344CB8AC3E}">
        <p14:creationId xmlns:p14="http://schemas.microsoft.com/office/powerpoint/2010/main" val="17263549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Novel contributions</a:t>
            </a:r>
            <a:endParaRPr lang="en-US" dirty="0"/>
          </a:p>
        </p:txBody>
      </p:sp>
      <p:sp>
        <p:nvSpPr>
          <p:cNvPr id="3" name="Content Placeholder 2"/>
          <p:cNvSpPr>
            <a:spLocks noGrp="1"/>
          </p:cNvSpPr>
          <p:nvPr>
            <p:ph idx="1"/>
          </p:nvPr>
        </p:nvSpPr>
        <p:spPr/>
        <p:txBody>
          <a:bodyPr>
            <a:normAutofit/>
          </a:bodyPr>
          <a:lstStyle/>
          <a:p>
            <a:r>
              <a:rPr lang="en-US" dirty="0" smtClean="0"/>
              <a:t>First silhouette sketch-based method in VR </a:t>
            </a:r>
          </a:p>
          <a:p>
            <a:r>
              <a:rPr lang="en-US" dirty="0"/>
              <a:t>Out-of-plane </a:t>
            </a:r>
            <a:r>
              <a:rPr lang="en-US" dirty="0" smtClean="0"/>
              <a:t>editing</a:t>
            </a:r>
          </a:p>
          <a:p>
            <a:pPr lvl="1"/>
            <a:r>
              <a:rPr lang="en-US" dirty="0" smtClean="0"/>
              <a:t>Curve deformation</a:t>
            </a:r>
          </a:p>
          <a:p>
            <a:pPr lvl="1"/>
            <a:r>
              <a:rPr lang="en-US" dirty="0" smtClean="0"/>
              <a:t>Diagonal cuts</a:t>
            </a:r>
          </a:p>
          <a:p>
            <a:pPr lvl="1"/>
            <a:r>
              <a:rPr lang="en-US" dirty="0" smtClean="0"/>
              <a:t>Extrusions</a:t>
            </a:r>
            <a:endParaRPr lang="en-US" dirty="0"/>
          </a:p>
          <a:p>
            <a:endParaRPr lang="en-US" dirty="0"/>
          </a:p>
        </p:txBody>
      </p:sp>
      <p:sp>
        <p:nvSpPr>
          <p:cNvPr id="4" name="Date Placeholder 3"/>
          <p:cNvSpPr>
            <a:spLocks noGrp="1"/>
          </p:cNvSpPr>
          <p:nvPr>
            <p:ph type="dt" sz="half" idx="10"/>
          </p:nvPr>
        </p:nvSpPr>
        <p:spPr/>
        <p:txBody>
          <a:bodyPr/>
          <a:lstStyle/>
          <a:p>
            <a:r>
              <a:rPr lang="nl-NL" smtClean="0"/>
              <a:t>April 26, 2018</a:t>
            </a:r>
            <a:endParaRPr lang="en-US"/>
          </a:p>
        </p:txBody>
      </p:sp>
      <p:sp>
        <p:nvSpPr>
          <p:cNvPr id="5" name="Footer Placeholder 4"/>
          <p:cNvSpPr>
            <a:spLocks noGrp="1"/>
          </p:cNvSpPr>
          <p:nvPr>
            <p:ph type="ftr" sz="quarter" idx="11"/>
          </p:nvPr>
        </p:nvSpPr>
        <p:spPr/>
        <p:txBody>
          <a:bodyPr/>
          <a:lstStyle/>
          <a:p>
            <a:r>
              <a:rPr lang="en-US" smtClean="0"/>
              <a:t>Floor Verhoeven</a:t>
            </a:r>
            <a:endParaRPr lang="en-US" dirty="0"/>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18</a:t>
            </a:fld>
            <a:endParaRPr lang="en-US" dirty="0"/>
          </a:p>
        </p:txBody>
      </p:sp>
    </p:spTree>
    <p:extLst>
      <p:ext uri="{BB962C8B-B14F-4D97-AF65-F5344CB8AC3E}">
        <p14:creationId xmlns:p14="http://schemas.microsoft.com/office/powerpoint/2010/main" val="8998857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Some results</a:t>
            </a:r>
            <a:endParaRPr lang="en-US" dirty="0"/>
          </a:p>
        </p:txBody>
      </p:sp>
      <p:pic>
        <p:nvPicPr>
          <p:cNvPr id="7" name="Tijdelijke aanduiding voor inhoud 6"/>
          <p:cNvPicPr>
            <a:picLocks noGrp="1" noChangeAspect="1"/>
          </p:cNvPicPr>
          <p:nvPr>
            <p:ph idx="1"/>
          </p:nvPr>
        </p:nvPicPr>
        <p:blipFill rotWithShape="1">
          <a:blip r:embed="rId3">
            <a:extLst>
              <a:ext uri="{28A0092B-C50C-407E-A947-70E740481C1C}">
                <a14:useLocalDpi xmlns:a14="http://schemas.microsoft.com/office/drawing/2010/main" val="0"/>
              </a:ext>
            </a:extLst>
          </a:blip>
          <a:srcRect l="50000"/>
          <a:stretch/>
        </p:blipFill>
        <p:spPr>
          <a:xfrm>
            <a:off x="221044" y="1120521"/>
            <a:ext cx="2739401" cy="3081825"/>
          </a:xfrm>
        </p:spPr>
      </p:pic>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19</a:t>
            </a:fld>
            <a:endParaRPr lang="en-US" dirty="0"/>
          </a:p>
        </p:txBody>
      </p:sp>
      <p:pic>
        <p:nvPicPr>
          <p:cNvPr id="9" name="Afbeelding 8"/>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3234723" y="1120521"/>
            <a:ext cx="2739399" cy="3081824"/>
          </a:xfrm>
          <a:prstGeom prst="rect">
            <a:avLst/>
          </a:prstGeom>
        </p:spPr>
      </p:pic>
      <p:pic>
        <p:nvPicPr>
          <p:cNvPr id="10" name="Afbeelding 9"/>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6248400" y="1120521"/>
            <a:ext cx="2739400" cy="3081825"/>
          </a:xfrm>
          <a:prstGeom prst="rect">
            <a:avLst/>
          </a:prstGeom>
        </p:spPr>
      </p:pic>
      <p:sp>
        <p:nvSpPr>
          <p:cNvPr id="12" name="Tekstvak 11"/>
          <p:cNvSpPr txBox="1"/>
          <p:nvPr/>
        </p:nvSpPr>
        <p:spPr>
          <a:xfrm>
            <a:off x="1105675" y="4185116"/>
            <a:ext cx="970137" cy="307777"/>
          </a:xfrm>
          <a:prstGeom prst="rect">
            <a:avLst/>
          </a:prstGeom>
          <a:noFill/>
        </p:spPr>
        <p:txBody>
          <a:bodyPr wrap="none" rtlCol="0">
            <a:spAutoFit/>
          </a:bodyPr>
          <a:lstStyle/>
          <a:p>
            <a:r>
              <a:rPr lang="en-US" sz="1400" dirty="0" smtClean="0">
                <a:solidFill>
                  <a:schemeClr val="bg1">
                    <a:lumMod val="65000"/>
                  </a:schemeClr>
                </a:solidFill>
              </a:rPr>
              <a:t>5 minutes</a:t>
            </a:r>
            <a:endParaRPr lang="en-US" sz="1400" dirty="0">
              <a:solidFill>
                <a:schemeClr val="bg1">
                  <a:lumMod val="65000"/>
                </a:schemeClr>
              </a:solidFill>
            </a:endParaRPr>
          </a:p>
        </p:txBody>
      </p:sp>
      <p:sp>
        <p:nvSpPr>
          <p:cNvPr id="13" name="Tekstvak 12"/>
          <p:cNvSpPr txBox="1"/>
          <p:nvPr/>
        </p:nvSpPr>
        <p:spPr>
          <a:xfrm>
            <a:off x="7133031" y="4185116"/>
            <a:ext cx="970137" cy="307777"/>
          </a:xfrm>
          <a:prstGeom prst="rect">
            <a:avLst/>
          </a:prstGeom>
          <a:noFill/>
        </p:spPr>
        <p:txBody>
          <a:bodyPr wrap="none" rtlCol="0">
            <a:spAutoFit/>
          </a:bodyPr>
          <a:lstStyle/>
          <a:p>
            <a:r>
              <a:rPr lang="en-US" sz="1400" dirty="0" smtClean="0">
                <a:solidFill>
                  <a:schemeClr val="bg1">
                    <a:lumMod val="65000"/>
                  </a:schemeClr>
                </a:solidFill>
              </a:rPr>
              <a:t>9 minutes</a:t>
            </a:r>
            <a:endParaRPr lang="en-US" sz="1400" dirty="0">
              <a:solidFill>
                <a:schemeClr val="bg1">
                  <a:lumMod val="65000"/>
                </a:schemeClr>
              </a:solidFill>
            </a:endParaRPr>
          </a:p>
        </p:txBody>
      </p:sp>
      <p:sp>
        <p:nvSpPr>
          <p:cNvPr id="14" name="Tekstvak 13"/>
          <p:cNvSpPr txBox="1"/>
          <p:nvPr/>
        </p:nvSpPr>
        <p:spPr>
          <a:xfrm>
            <a:off x="4086931" y="4185115"/>
            <a:ext cx="970137" cy="307777"/>
          </a:xfrm>
          <a:prstGeom prst="rect">
            <a:avLst/>
          </a:prstGeom>
          <a:noFill/>
        </p:spPr>
        <p:txBody>
          <a:bodyPr wrap="none" rtlCol="0">
            <a:spAutoFit/>
          </a:bodyPr>
          <a:lstStyle/>
          <a:p>
            <a:r>
              <a:rPr lang="en-US" sz="1400" dirty="0" smtClean="0">
                <a:solidFill>
                  <a:schemeClr val="bg1">
                    <a:lumMod val="65000"/>
                  </a:schemeClr>
                </a:solidFill>
              </a:rPr>
              <a:t>7 minutes</a:t>
            </a:r>
            <a:endParaRPr lang="en-US" sz="1400" dirty="0">
              <a:solidFill>
                <a:schemeClr val="bg1">
                  <a:lumMod val="65000"/>
                </a:schemeClr>
              </a:solidFill>
            </a:endParaRPr>
          </a:p>
        </p:txBody>
      </p:sp>
    </p:spTree>
    <p:extLst>
      <p:ext uri="{BB962C8B-B14F-4D97-AF65-F5344CB8AC3E}">
        <p14:creationId xmlns:p14="http://schemas.microsoft.com/office/powerpoint/2010/main" val="12044663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en-US" smtClean="0"/>
              <a:t>Introduction</a:t>
            </a:r>
            <a:endParaRPr lang="en-US"/>
          </a:p>
        </p:txBody>
      </p:sp>
      <p:sp>
        <p:nvSpPr>
          <p:cNvPr id="7" name="Content Placeholder 6"/>
          <p:cNvSpPr>
            <a:spLocks noGrp="1"/>
          </p:cNvSpPr>
          <p:nvPr>
            <p:ph idx="1"/>
          </p:nvPr>
        </p:nvSpPr>
        <p:spPr>
          <a:xfrm>
            <a:off x="228600" y="1028700"/>
            <a:ext cx="5105400" cy="3429001"/>
          </a:xfrm>
        </p:spPr>
        <p:txBody>
          <a:bodyPr/>
          <a:lstStyle/>
          <a:p>
            <a:r>
              <a:rPr lang="en-US" dirty="0" smtClean="0"/>
              <a:t>VR for interactive 3D content</a:t>
            </a:r>
          </a:p>
          <a:p>
            <a:r>
              <a:rPr lang="en-US" dirty="0" smtClean="0"/>
              <a:t>Intuitive sketch-based 3D modeling</a:t>
            </a:r>
          </a:p>
          <a:p>
            <a:r>
              <a:rPr lang="en-US" dirty="0" smtClean="0"/>
              <a:t>Easy to use for beginners</a:t>
            </a:r>
            <a:endParaRPr lang="en-US" dirty="0"/>
          </a:p>
        </p:txBody>
      </p:sp>
      <p:sp>
        <p:nvSpPr>
          <p:cNvPr id="4" name="Datumsplatzhalter 3"/>
          <p:cNvSpPr>
            <a:spLocks noGrp="1"/>
          </p:cNvSpPr>
          <p:nvPr>
            <p:ph type="dt" sz="half" idx="10"/>
          </p:nvPr>
        </p:nvSpPr>
        <p:spPr/>
        <p:txBody>
          <a:bodyPr/>
          <a:lstStyle/>
          <a:p>
            <a:r>
              <a:rPr lang="nl-NL" smtClean="0"/>
              <a:t>April 26, 2018</a:t>
            </a:r>
            <a:endParaRPr lang="en-US"/>
          </a:p>
        </p:txBody>
      </p:sp>
      <p:sp>
        <p:nvSpPr>
          <p:cNvPr id="2" name="Footer Placeholder 1"/>
          <p:cNvSpPr>
            <a:spLocks noGrp="1"/>
          </p:cNvSpPr>
          <p:nvPr>
            <p:ph type="ftr" sz="quarter" idx="11"/>
          </p:nvPr>
        </p:nvSpPr>
        <p:spPr/>
        <p:txBody>
          <a:bodyPr/>
          <a:lstStyle/>
          <a:p>
            <a:r>
              <a:rPr lang="en-US" smtClean="0"/>
              <a:t>Floor Verhoeven</a:t>
            </a:r>
            <a:endParaRPr lang="en-US"/>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2</a:t>
            </a:fld>
            <a:endParaRPr lang="en-US" dirty="0"/>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133475"/>
            <a:ext cx="3580217" cy="3219450"/>
          </a:xfrm>
          <a:prstGeom prst="rect">
            <a:avLst/>
          </a:prstGeom>
        </p:spPr>
      </p:pic>
    </p:spTree>
    <p:extLst>
      <p:ext uri="{BB962C8B-B14F-4D97-AF65-F5344CB8AC3E}">
        <p14:creationId xmlns:p14="http://schemas.microsoft.com/office/powerpoint/2010/main" val="2196730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Evaluation</a:t>
            </a:r>
            <a:endParaRPr lang="en-US" dirty="0"/>
          </a:p>
        </p:txBody>
      </p:sp>
      <p:sp>
        <p:nvSpPr>
          <p:cNvPr id="3" name="Tijdelijke aanduiding voor datum 2"/>
          <p:cNvSpPr>
            <a:spLocks noGrp="1"/>
          </p:cNvSpPr>
          <p:nvPr>
            <p:ph type="dt" sz="half" idx="10"/>
          </p:nvPr>
        </p:nvSpPr>
        <p:spPr/>
        <p:txBody>
          <a:bodyPr/>
          <a:lstStyle/>
          <a:p>
            <a:r>
              <a:rPr lang="nl-NL" smtClean="0"/>
              <a:t>April 26, 2018</a:t>
            </a:r>
            <a:endParaRPr lang="en-US"/>
          </a:p>
        </p:txBody>
      </p:sp>
      <p:sp>
        <p:nvSpPr>
          <p:cNvPr id="4" name="Tijdelijke aanduiding voor voettekst 3"/>
          <p:cNvSpPr>
            <a:spLocks noGrp="1"/>
          </p:cNvSpPr>
          <p:nvPr>
            <p:ph type="ftr" sz="quarter" idx="11"/>
          </p:nvPr>
        </p:nvSpPr>
        <p:spPr/>
        <p:txBody>
          <a:bodyPr/>
          <a:lstStyle/>
          <a:p>
            <a:r>
              <a:rPr lang="en-US" smtClean="0"/>
              <a:t>Floor Verhoeven</a:t>
            </a:r>
            <a:endParaRPr lang="en-US" dirty="0"/>
          </a:p>
        </p:txBody>
      </p:sp>
      <p:sp>
        <p:nvSpPr>
          <p:cNvPr id="5" name="Tijdelijke aanduiding voor dianummer 4"/>
          <p:cNvSpPr>
            <a:spLocks noGrp="1"/>
          </p:cNvSpPr>
          <p:nvPr>
            <p:ph type="sldNum" sz="quarter" idx="12"/>
          </p:nvPr>
        </p:nvSpPr>
        <p:spPr/>
        <p:txBody>
          <a:bodyPr/>
          <a:lstStyle/>
          <a:p>
            <a:r>
              <a:rPr lang="en-US" smtClean="0"/>
              <a:t># </a:t>
            </a:r>
            <a:fld id="{6D05909F-73A9-412E-9C0F-A163E6110097}" type="slidenum">
              <a:rPr lang="en-US" smtClean="0"/>
              <a:t>20</a:t>
            </a:fld>
            <a:endParaRPr lang="en-US" dirty="0"/>
          </a:p>
        </p:txBody>
      </p:sp>
      <p:sp>
        <p:nvSpPr>
          <p:cNvPr id="6" name="Tijdelijke aanduiding voor tekst 5"/>
          <p:cNvSpPr>
            <a:spLocks noGrp="1"/>
          </p:cNvSpPr>
          <p:nvPr>
            <p:ph type="body" sz="quarter" idx="13"/>
          </p:nvPr>
        </p:nvSpPr>
        <p:spPr>
          <a:xfrm>
            <a:off x="304800" y="971550"/>
            <a:ext cx="4267200" cy="33528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u="sng" dirty="0" smtClean="0"/>
              <a:t>Advantages</a:t>
            </a:r>
          </a:p>
          <a:p>
            <a:pPr marL="0" marR="0" lvl="0" indent="0" defTabSz="914400" eaLnBrk="1" fontAlgn="auto" latinLnBrk="0" hangingPunct="1">
              <a:lnSpc>
                <a:spcPct val="100000"/>
              </a:lnSpc>
              <a:spcBef>
                <a:spcPts val="0"/>
              </a:spcBef>
              <a:spcAft>
                <a:spcPts val="0"/>
              </a:spcAft>
              <a:buClrTx/>
              <a:buSzTx/>
              <a:buFontTx/>
              <a:buNone/>
              <a:tabLst/>
              <a:defRPr/>
            </a:pPr>
            <a:endParaRPr lang="en-US" sz="1000" u="sng" dirty="0" smtClean="0"/>
          </a:p>
          <a:p>
            <a:pPr>
              <a:spcBef>
                <a:spcPts val="0"/>
              </a:spcBef>
              <a:buClr>
                <a:srgbClr val="99CC33"/>
              </a:buClr>
              <a:buSzPct val="80000"/>
              <a:buFont typeface="Helvetica" charset="0"/>
              <a:buChar char="●"/>
            </a:pPr>
            <a:r>
              <a:rPr lang="en-US" dirty="0" smtClean="0"/>
              <a:t>Out-of-plane editing</a:t>
            </a:r>
          </a:p>
          <a:p>
            <a:pPr>
              <a:spcBef>
                <a:spcPts val="0"/>
              </a:spcBef>
              <a:buClr>
                <a:srgbClr val="99CC33"/>
              </a:buClr>
              <a:buSzPct val="80000"/>
              <a:buFont typeface="Helvetica" charset="0"/>
              <a:buChar char="●"/>
            </a:pPr>
            <a:r>
              <a:rPr lang="en-US" dirty="0" smtClean="0"/>
              <a:t>Tactile 3D feedback</a:t>
            </a:r>
          </a:p>
          <a:p>
            <a:pPr>
              <a:spcBef>
                <a:spcPts val="0"/>
              </a:spcBef>
              <a:buClr>
                <a:srgbClr val="99CC33"/>
              </a:buClr>
              <a:buSzPct val="80000"/>
              <a:buFont typeface="Helvetica" charset="0"/>
              <a:buChar char="●"/>
            </a:pPr>
            <a:r>
              <a:rPr lang="en-US" dirty="0" smtClean="0"/>
              <a:t>Sense of scale</a:t>
            </a:r>
          </a:p>
        </p:txBody>
      </p:sp>
      <p:sp>
        <p:nvSpPr>
          <p:cNvPr id="7" name="Tijdelijke aanduiding voor tekst 6"/>
          <p:cNvSpPr>
            <a:spLocks noGrp="1"/>
          </p:cNvSpPr>
          <p:nvPr>
            <p:ph type="body" sz="quarter" idx="14"/>
          </p:nvPr>
        </p:nvSpPr>
        <p:spPr>
          <a:xfrm>
            <a:off x="4648200" y="968303"/>
            <a:ext cx="4267200" cy="33528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u="sng" dirty="0" smtClean="0"/>
              <a:t>Disadvantages</a:t>
            </a:r>
          </a:p>
          <a:p>
            <a:pPr marL="0" marR="0" lvl="0" indent="0" defTabSz="914400" eaLnBrk="1" fontAlgn="auto" latinLnBrk="0" hangingPunct="1">
              <a:lnSpc>
                <a:spcPct val="100000"/>
              </a:lnSpc>
              <a:spcBef>
                <a:spcPts val="0"/>
              </a:spcBef>
              <a:spcAft>
                <a:spcPts val="0"/>
              </a:spcAft>
              <a:buClrTx/>
              <a:buSzTx/>
              <a:buFontTx/>
              <a:buNone/>
              <a:tabLst/>
              <a:defRPr/>
            </a:pPr>
            <a:endParaRPr lang="en-US" sz="1000" u="sng" dirty="0" smtClean="0"/>
          </a:p>
          <a:p>
            <a:pPr>
              <a:spcBef>
                <a:spcPts val="0"/>
              </a:spcBef>
              <a:buClr>
                <a:srgbClr val="99CC33"/>
              </a:buClr>
              <a:buSzPct val="80000"/>
              <a:buFont typeface="Helvetica" charset="0"/>
              <a:buChar char="●"/>
            </a:pPr>
            <a:r>
              <a:rPr lang="en-US" dirty="0" smtClean="0"/>
              <a:t>Less precise</a:t>
            </a:r>
          </a:p>
          <a:p>
            <a:pPr>
              <a:spcBef>
                <a:spcPts val="0"/>
              </a:spcBef>
              <a:buClr>
                <a:srgbClr val="99CC33"/>
              </a:buClr>
              <a:buSzPct val="80000"/>
              <a:buFont typeface="Helvetica" charset="0"/>
              <a:buChar char="●"/>
            </a:pPr>
            <a:r>
              <a:rPr lang="en-US" dirty="0" smtClean="0"/>
              <a:t>Quicker fatigue</a:t>
            </a:r>
          </a:p>
          <a:p>
            <a:pPr>
              <a:spcBef>
                <a:spcPts val="0"/>
              </a:spcBef>
              <a:buClr>
                <a:srgbClr val="99CC33"/>
              </a:buClr>
              <a:buSzPct val="80000"/>
              <a:buFont typeface="Helvetica" charset="0"/>
              <a:buChar char="●"/>
            </a:pPr>
            <a:r>
              <a:rPr lang="en-US" dirty="0" smtClean="0"/>
              <a:t>Requires more space</a:t>
            </a:r>
          </a:p>
        </p:txBody>
      </p:sp>
    </p:spTree>
    <p:extLst>
      <p:ext uri="{BB962C8B-B14F-4D97-AF65-F5344CB8AC3E}">
        <p14:creationId xmlns:p14="http://schemas.microsoft.com/office/powerpoint/2010/main" val="6032149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limitations</a:t>
            </a:r>
            <a:endParaRPr lang="en-US" dirty="0"/>
          </a:p>
        </p:txBody>
      </p:sp>
      <p:sp>
        <p:nvSpPr>
          <p:cNvPr id="3" name="Content Placeholder 2"/>
          <p:cNvSpPr>
            <a:spLocks noGrp="1"/>
          </p:cNvSpPr>
          <p:nvPr>
            <p:ph idx="1"/>
          </p:nvPr>
        </p:nvSpPr>
        <p:spPr/>
        <p:txBody>
          <a:bodyPr>
            <a:normAutofit/>
          </a:bodyPr>
          <a:lstStyle/>
          <a:p>
            <a:r>
              <a:rPr lang="en-US" dirty="0" smtClean="0"/>
              <a:t>No feedback on selected mode</a:t>
            </a:r>
          </a:p>
          <a:p>
            <a:r>
              <a:rPr lang="en-US" dirty="0" smtClean="0"/>
              <a:t>Mesh navigation in small space</a:t>
            </a:r>
          </a:p>
          <a:p>
            <a:r>
              <a:rPr lang="en-US" dirty="0" smtClean="0"/>
              <a:t>Sharp curve deformation</a:t>
            </a:r>
          </a:p>
          <a:p>
            <a:r>
              <a:rPr lang="en-US" dirty="0" smtClean="0"/>
              <a:t>Undo button</a:t>
            </a:r>
            <a:endParaRPr lang="en-US" dirty="0" smtClean="0"/>
          </a:p>
        </p:txBody>
      </p:sp>
      <p:sp>
        <p:nvSpPr>
          <p:cNvPr id="4" name="Date Placeholder 3"/>
          <p:cNvSpPr>
            <a:spLocks noGrp="1"/>
          </p:cNvSpPr>
          <p:nvPr>
            <p:ph type="dt" sz="half" idx="10"/>
          </p:nvPr>
        </p:nvSpPr>
        <p:spPr/>
        <p:txBody>
          <a:bodyPr/>
          <a:lstStyle/>
          <a:p>
            <a:r>
              <a:rPr lang="nl-NL" smtClean="0"/>
              <a:t>April 26, 2018</a:t>
            </a:r>
            <a:endParaRPr lang="en-US"/>
          </a:p>
        </p:txBody>
      </p:sp>
      <p:sp>
        <p:nvSpPr>
          <p:cNvPr id="5" name="Footer Placeholder 4"/>
          <p:cNvSpPr>
            <a:spLocks noGrp="1"/>
          </p:cNvSpPr>
          <p:nvPr>
            <p:ph type="ftr" sz="quarter" idx="11"/>
          </p:nvPr>
        </p:nvSpPr>
        <p:spPr/>
        <p:txBody>
          <a:bodyPr/>
          <a:lstStyle/>
          <a:p>
            <a:r>
              <a:rPr lang="en-US" smtClean="0"/>
              <a:t>Floor Verhoeven</a:t>
            </a:r>
            <a:endParaRPr lang="en-US" dirty="0"/>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21</a:t>
            </a:fld>
            <a:endParaRPr lang="en-US" dirty="0"/>
          </a:p>
        </p:txBody>
      </p:sp>
    </p:spTree>
    <p:extLst>
      <p:ext uri="{BB962C8B-B14F-4D97-AF65-F5344CB8AC3E}">
        <p14:creationId xmlns:p14="http://schemas.microsoft.com/office/powerpoint/2010/main" val="8963538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7" name="Tijdelijke aanduiding voor inhoud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244" y="895350"/>
            <a:ext cx="5248656" cy="2401621"/>
          </a:xfrm>
        </p:spPr>
      </p:pic>
      <p:sp>
        <p:nvSpPr>
          <p:cNvPr id="4" name="Date Placeholder 3"/>
          <p:cNvSpPr>
            <a:spLocks noGrp="1"/>
          </p:cNvSpPr>
          <p:nvPr>
            <p:ph type="dt" sz="half" idx="10"/>
          </p:nvPr>
        </p:nvSpPr>
        <p:spPr/>
        <p:txBody>
          <a:bodyPr/>
          <a:lstStyle/>
          <a:p>
            <a:r>
              <a:rPr lang="nl-NL" smtClean="0"/>
              <a:t>April 26, 2018</a:t>
            </a:r>
            <a:endParaRPr lang="en-US"/>
          </a:p>
        </p:txBody>
      </p:sp>
      <p:sp>
        <p:nvSpPr>
          <p:cNvPr id="5" name="Footer Placeholder 4"/>
          <p:cNvSpPr>
            <a:spLocks noGrp="1"/>
          </p:cNvSpPr>
          <p:nvPr>
            <p:ph type="ftr" sz="quarter" idx="11"/>
          </p:nvPr>
        </p:nvSpPr>
        <p:spPr/>
        <p:txBody>
          <a:bodyPr/>
          <a:lstStyle/>
          <a:p>
            <a:r>
              <a:rPr lang="en-US" smtClean="0"/>
              <a:t>Floor Verhoeven</a:t>
            </a:r>
            <a:endParaRPr lang="en-US" dirty="0"/>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22</a:t>
            </a:fld>
            <a:endParaRPr lang="en-US" dirty="0"/>
          </a:p>
        </p:txBody>
      </p:sp>
      <p:graphicFrame>
        <p:nvGraphicFramePr>
          <p:cNvPr id="8" name="Tabel 7"/>
          <p:cNvGraphicFramePr>
            <a:graphicFrameLocks noGrp="1"/>
          </p:cNvGraphicFramePr>
          <p:nvPr>
            <p:extLst>
              <p:ext uri="{D42A27DB-BD31-4B8C-83A1-F6EECF244321}">
                <p14:modId xmlns:p14="http://schemas.microsoft.com/office/powerpoint/2010/main" val="179052696"/>
              </p:ext>
            </p:extLst>
          </p:nvPr>
        </p:nvGraphicFramePr>
        <p:xfrm>
          <a:off x="1799244" y="3296971"/>
          <a:ext cx="5257800" cy="1225500"/>
        </p:xfrm>
        <a:graphic>
          <a:graphicData uri="http://schemas.openxmlformats.org/drawingml/2006/table">
            <a:tbl>
              <a:tblPr firstRow="1" bandRow="1">
                <a:tableStyleId>{5C22544A-7EE6-4342-B048-85BDC9FD1C3A}</a:tableStyleId>
              </a:tblPr>
              <a:tblGrid>
                <a:gridCol w="1516461"/>
                <a:gridCol w="1521994"/>
                <a:gridCol w="2219345"/>
              </a:tblGrid>
              <a:tr h="306375">
                <a:tc>
                  <a:txBody>
                    <a:bodyPr/>
                    <a:lstStyle/>
                    <a:p>
                      <a:r>
                        <a:rPr lang="en-US" sz="1400" dirty="0" smtClean="0"/>
                        <a:t>Action button</a:t>
                      </a:r>
                      <a:endParaRPr lang="en-US" sz="1400" dirty="0"/>
                    </a:p>
                  </a:txBody>
                  <a:tcPr/>
                </a:tc>
                <a:tc>
                  <a:txBody>
                    <a:bodyPr/>
                    <a:lstStyle/>
                    <a:p>
                      <a:r>
                        <a:rPr lang="en-US" sz="1400" dirty="0" smtClean="0"/>
                        <a:t>Toggle</a:t>
                      </a:r>
                      <a:r>
                        <a:rPr lang="en-US" sz="1400" baseline="0" dirty="0" smtClean="0"/>
                        <a:t> button</a:t>
                      </a:r>
                      <a:endParaRPr lang="en-US" sz="1400" dirty="0"/>
                    </a:p>
                  </a:txBody>
                  <a:tcPr/>
                </a:tc>
                <a:tc>
                  <a:txBody>
                    <a:bodyPr/>
                    <a:lstStyle/>
                    <a:p>
                      <a:r>
                        <a:rPr lang="en-US" sz="1400" dirty="0" smtClean="0"/>
                        <a:t>Actions</a:t>
                      </a:r>
                      <a:endParaRPr lang="en-US" sz="1400" dirty="0"/>
                    </a:p>
                  </a:txBody>
                  <a:tcPr/>
                </a:tc>
              </a:tr>
              <a:tr h="306375">
                <a:tc>
                  <a:txBody>
                    <a:bodyPr/>
                    <a:lstStyle/>
                    <a:p>
                      <a:r>
                        <a:rPr lang="en-US" sz="1400" dirty="0" smtClean="0"/>
                        <a:t>Grip</a:t>
                      </a:r>
                      <a:endParaRPr lang="en-US" sz="1400" dirty="0"/>
                    </a:p>
                  </a:txBody>
                  <a:tcPr/>
                </a:tc>
                <a:tc>
                  <a:txBody>
                    <a:bodyPr/>
                    <a:lstStyle/>
                    <a:p>
                      <a:r>
                        <a:rPr lang="en-US" sz="1400" dirty="0" smtClean="0"/>
                        <a:t>A button</a:t>
                      </a:r>
                      <a:endParaRPr lang="en-US" sz="1400" dirty="0"/>
                    </a:p>
                  </a:txBody>
                  <a:tcPr/>
                </a:tc>
                <a:tc>
                  <a:txBody>
                    <a:bodyPr/>
                    <a:lstStyle/>
                    <a:p>
                      <a:r>
                        <a:rPr lang="en-US" sz="1400" dirty="0" smtClean="0"/>
                        <a:t>Cut &amp; extrude</a:t>
                      </a:r>
                      <a:endParaRPr lang="en-US" sz="1400" dirty="0"/>
                    </a:p>
                  </a:txBody>
                  <a:tcPr/>
                </a:tc>
              </a:tr>
              <a:tr h="306375">
                <a:tc>
                  <a:txBody>
                    <a:bodyPr/>
                    <a:lstStyle/>
                    <a:p>
                      <a:r>
                        <a:rPr lang="en-US" sz="1400" dirty="0" smtClean="0"/>
                        <a:t>Trigger</a:t>
                      </a:r>
                      <a:endParaRPr lang="en-US" sz="1400" dirty="0"/>
                    </a:p>
                  </a:txBody>
                  <a:tcPr/>
                </a:tc>
                <a:tc>
                  <a:txBody>
                    <a:bodyPr/>
                    <a:lstStyle/>
                    <a:p>
                      <a:r>
                        <a:rPr lang="en-US" sz="1400" dirty="0" smtClean="0"/>
                        <a:t>B button</a:t>
                      </a:r>
                      <a:endParaRPr lang="en-US" sz="1400" dirty="0"/>
                    </a:p>
                  </a:txBody>
                  <a:tcPr/>
                </a:tc>
                <a:tc>
                  <a:txBody>
                    <a:bodyPr/>
                    <a:lstStyle/>
                    <a:p>
                      <a:r>
                        <a:rPr lang="en-US" sz="1400" dirty="0" smtClean="0"/>
                        <a:t>Add &amp; remove curves</a:t>
                      </a:r>
                      <a:endParaRPr lang="en-US" sz="1400" dirty="0"/>
                    </a:p>
                  </a:txBody>
                  <a:tcPr/>
                </a:tc>
              </a:tr>
              <a:tr h="306375">
                <a:tc>
                  <a:txBody>
                    <a:bodyPr/>
                    <a:lstStyle/>
                    <a:p>
                      <a:r>
                        <a:rPr lang="en-US" sz="1400" dirty="0" smtClean="0"/>
                        <a:t>Grip + Trigger</a:t>
                      </a:r>
                      <a:endParaRPr lang="en-US" sz="1400" dirty="0"/>
                    </a:p>
                  </a:txBody>
                  <a:tcPr/>
                </a:tc>
                <a:tc>
                  <a:txBody>
                    <a:bodyPr/>
                    <a:lstStyle/>
                    <a:p>
                      <a:r>
                        <a:rPr lang="en-US" sz="1400" dirty="0" err="1" smtClean="0"/>
                        <a:t>Thumbstick</a:t>
                      </a:r>
                      <a:endParaRPr lang="en-US" sz="1400" dirty="0"/>
                    </a:p>
                  </a:txBody>
                  <a:tcPr/>
                </a:tc>
                <a:tc>
                  <a:txBody>
                    <a:bodyPr/>
                    <a:lstStyle/>
                    <a:p>
                      <a:r>
                        <a:rPr lang="en-US" sz="1400" dirty="0" smtClean="0"/>
                        <a:t>Draw &amp; pull</a:t>
                      </a:r>
                      <a:endParaRPr lang="en-US" sz="1400" dirty="0"/>
                    </a:p>
                  </a:txBody>
                  <a:tcPr/>
                </a:tc>
              </a:tr>
            </a:tbl>
          </a:graphicData>
        </a:graphic>
      </p:graphicFrame>
    </p:spTree>
    <p:extLst>
      <p:ext uri="{BB962C8B-B14F-4D97-AF65-F5344CB8AC3E}">
        <p14:creationId xmlns:p14="http://schemas.microsoft.com/office/powerpoint/2010/main" val="1182077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Thank You</a:t>
            </a:r>
            <a:endParaRPr lang="en-US" dirty="0"/>
          </a:p>
        </p:txBody>
      </p:sp>
      <p:sp>
        <p:nvSpPr>
          <p:cNvPr id="2" name="Date Placeholder 1"/>
          <p:cNvSpPr>
            <a:spLocks noGrp="1"/>
          </p:cNvSpPr>
          <p:nvPr>
            <p:ph type="dt" sz="half" idx="10"/>
          </p:nvPr>
        </p:nvSpPr>
        <p:spPr/>
        <p:txBody>
          <a:bodyPr/>
          <a:lstStyle/>
          <a:p>
            <a:r>
              <a:rPr lang="nl-NL" smtClean="0"/>
              <a:t>April 26, 2018</a:t>
            </a:r>
            <a:endParaRPr lang="en-US"/>
          </a:p>
        </p:txBody>
      </p:sp>
    </p:spTree>
    <p:extLst>
      <p:ext uri="{BB962C8B-B14F-4D97-AF65-F5344CB8AC3E}">
        <p14:creationId xmlns:p14="http://schemas.microsoft.com/office/powerpoint/2010/main" val="3477447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Related Work</a:t>
            </a:r>
            <a:endParaRPr lang="en-US" dirty="0"/>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0266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FiberMesh</a:t>
            </a:r>
            <a:r>
              <a:rPr lang="en-US" dirty="0" smtClean="0"/>
              <a:t/>
            </a:r>
            <a:br>
              <a:rPr lang="en-US" dirty="0" smtClean="0"/>
            </a:br>
            <a:r>
              <a:rPr lang="en-US" sz="1050" dirty="0" err="1" smtClean="0">
                <a:solidFill>
                  <a:schemeClr val="bg1">
                    <a:lumMod val="65000"/>
                  </a:schemeClr>
                </a:solidFill>
              </a:rPr>
              <a:t>Nealen</a:t>
            </a:r>
            <a:r>
              <a:rPr lang="en-US" sz="1050" dirty="0" smtClean="0">
                <a:solidFill>
                  <a:schemeClr val="bg1">
                    <a:lumMod val="65000"/>
                  </a:schemeClr>
                </a:solidFill>
              </a:rPr>
              <a:t> A., Igarashi T., </a:t>
            </a:r>
            <a:r>
              <a:rPr lang="en-US" sz="1050" dirty="0" err="1" smtClean="0">
                <a:solidFill>
                  <a:schemeClr val="bg1">
                    <a:lumMod val="65000"/>
                  </a:schemeClr>
                </a:solidFill>
              </a:rPr>
              <a:t>Sorkine</a:t>
            </a:r>
            <a:r>
              <a:rPr lang="en-US" sz="1050" dirty="0" smtClean="0">
                <a:solidFill>
                  <a:schemeClr val="bg1">
                    <a:lumMod val="65000"/>
                  </a:schemeClr>
                </a:solidFill>
              </a:rPr>
              <a:t> O., and Alexa M., 2007</a:t>
            </a:r>
            <a:endParaRPr lang="en-US" dirty="0">
              <a:solidFill>
                <a:schemeClr val="bg1">
                  <a:lumMod val="65000"/>
                </a:schemeClr>
              </a:solidFill>
            </a:endParaRPr>
          </a:p>
        </p:txBody>
      </p:sp>
      <p:sp>
        <p:nvSpPr>
          <p:cNvPr id="8" name="Content Placeholder 7"/>
          <p:cNvSpPr>
            <a:spLocks noGrp="1"/>
          </p:cNvSpPr>
          <p:nvPr>
            <p:ph idx="1"/>
          </p:nvPr>
        </p:nvSpPr>
        <p:spPr>
          <a:xfrm>
            <a:off x="381000" y="1028700"/>
            <a:ext cx="5362464" cy="3429001"/>
          </a:xfrm>
        </p:spPr>
        <p:txBody>
          <a:bodyPr>
            <a:normAutofit fontScale="92500" lnSpcReduction="10000"/>
          </a:bodyPr>
          <a:lstStyle/>
          <a:p>
            <a:r>
              <a:rPr lang="en-US" dirty="0" smtClean="0"/>
              <a:t>Sketch-based 3D </a:t>
            </a:r>
            <a:r>
              <a:rPr lang="en-US" dirty="0" smtClean="0"/>
              <a:t>modeling</a:t>
            </a:r>
          </a:p>
          <a:p>
            <a:r>
              <a:rPr lang="en-US" dirty="0" smtClean="0"/>
              <a:t>Functional optimization</a:t>
            </a:r>
            <a:endParaRPr lang="en-US" dirty="0" smtClean="0"/>
          </a:p>
          <a:p>
            <a:r>
              <a:rPr lang="en-US" dirty="0" smtClean="0"/>
              <a:t>Drawn </a:t>
            </a:r>
            <a:r>
              <a:rPr lang="en-US" dirty="0" smtClean="0"/>
              <a:t>curves </a:t>
            </a:r>
            <a:r>
              <a:rPr lang="en-US" dirty="0" smtClean="0"/>
              <a:t>serve as handles and functional constraints</a:t>
            </a:r>
          </a:p>
          <a:p>
            <a:r>
              <a:rPr lang="en-US" dirty="0"/>
              <a:t>Curve deformation &amp; surface optimization</a:t>
            </a:r>
          </a:p>
          <a:p>
            <a:endParaRPr lang="en-US" dirty="0" smtClean="0"/>
          </a:p>
        </p:txBody>
      </p:sp>
      <p:sp>
        <p:nvSpPr>
          <p:cNvPr id="4" name="Date Placeholder 3"/>
          <p:cNvSpPr>
            <a:spLocks noGrp="1"/>
          </p:cNvSpPr>
          <p:nvPr>
            <p:ph type="dt" sz="half" idx="10"/>
          </p:nvPr>
        </p:nvSpPr>
        <p:spPr/>
        <p:txBody>
          <a:bodyPr/>
          <a:lstStyle/>
          <a:p>
            <a:r>
              <a:rPr lang="nl-NL" smtClean="0"/>
              <a:t>April 26, 2018</a:t>
            </a:r>
            <a:endParaRPr lang="en-US" dirty="0"/>
          </a:p>
        </p:txBody>
      </p:sp>
      <p:sp>
        <p:nvSpPr>
          <p:cNvPr id="5" name="Footer Placeholder 4"/>
          <p:cNvSpPr>
            <a:spLocks noGrp="1"/>
          </p:cNvSpPr>
          <p:nvPr>
            <p:ph type="ftr" sz="quarter" idx="11"/>
          </p:nvPr>
        </p:nvSpPr>
        <p:spPr/>
        <p:txBody>
          <a:bodyPr/>
          <a:lstStyle/>
          <a:p>
            <a:r>
              <a:rPr lang="en-US" smtClean="0"/>
              <a:t>Floor Verhoeven</a:t>
            </a:r>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57629" y="1028700"/>
            <a:ext cx="3486371" cy="1729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smtClean="0"/>
              <a:t># </a:t>
            </a:r>
            <a:fld id="{6D05909F-73A9-412E-9C0F-A163E6110097}" type="slidenum">
              <a:rPr lang="en-US" smtClean="0"/>
              <a:t>4</a:t>
            </a:fld>
            <a:endParaRPr lang="en-US" dirty="0"/>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464" y="2727234"/>
            <a:ext cx="3314700" cy="1752600"/>
          </a:xfrm>
          <a:prstGeom prst="rect">
            <a:avLst/>
          </a:prstGeom>
        </p:spPr>
      </p:pic>
    </p:spTree>
    <p:extLst>
      <p:ext uri="{BB962C8B-B14F-4D97-AF65-F5344CB8AC3E}">
        <p14:creationId xmlns:p14="http://schemas.microsoft.com/office/powerpoint/2010/main" val="3280190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Google Tilt Brush</a:t>
            </a:r>
            <a:endParaRPr lang="en-US" dirty="0"/>
          </a:p>
        </p:txBody>
      </p:sp>
      <p:sp>
        <p:nvSpPr>
          <p:cNvPr id="8" name="Content Placeholder 7"/>
          <p:cNvSpPr>
            <a:spLocks noGrp="1"/>
          </p:cNvSpPr>
          <p:nvPr>
            <p:ph idx="1"/>
          </p:nvPr>
        </p:nvSpPr>
        <p:spPr>
          <a:xfrm>
            <a:off x="381000" y="1028700"/>
            <a:ext cx="5696712" cy="3429001"/>
          </a:xfrm>
        </p:spPr>
        <p:txBody>
          <a:bodyPr/>
          <a:lstStyle/>
          <a:p>
            <a:r>
              <a:rPr lang="en-US" dirty="0" smtClean="0"/>
              <a:t>3D art in virtual reality</a:t>
            </a:r>
          </a:p>
          <a:p>
            <a:r>
              <a:rPr lang="en-US" dirty="0" smtClean="0"/>
              <a:t>No exporting to 3D model formats</a:t>
            </a:r>
          </a:p>
          <a:p>
            <a:endParaRPr lang="en-US" dirty="0" smtClean="0"/>
          </a:p>
        </p:txBody>
      </p:sp>
      <p:sp>
        <p:nvSpPr>
          <p:cNvPr id="4" name="Date Placeholder 3"/>
          <p:cNvSpPr>
            <a:spLocks noGrp="1"/>
          </p:cNvSpPr>
          <p:nvPr>
            <p:ph type="dt" sz="half" idx="10"/>
          </p:nvPr>
        </p:nvSpPr>
        <p:spPr/>
        <p:txBody>
          <a:bodyPr/>
          <a:lstStyle/>
          <a:p>
            <a:r>
              <a:rPr lang="nl-NL" smtClean="0"/>
              <a:t>April 26, 2018</a:t>
            </a:r>
            <a:endParaRPr lang="en-US" dirty="0"/>
          </a:p>
        </p:txBody>
      </p:sp>
      <p:sp>
        <p:nvSpPr>
          <p:cNvPr id="5" name="Footer Placeholder 4"/>
          <p:cNvSpPr>
            <a:spLocks noGrp="1"/>
          </p:cNvSpPr>
          <p:nvPr>
            <p:ph type="ftr" sz="quarter" idx="11"/>
          </p:nvPr>
        </p:nvSpPr>
        <p:spPr/>
        <p:txBody>
          <a:bodyPr/>
          <a:lstStyle/>
          <a:p>
            <a:r>
              <a:rPr lang="en-US" smtClean="0"/>
              <a:t>Floor Verhoeven</a:t>
            </a:r>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7587" y="2838833"/>
            <a:ext cx="3576448" cy="16059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smtClean="0"/>
              <a:t># </a:t>
            </a:r>
            <a:fld id="{6D05909F-73A9-412E-9C0F-A163E6110097}" type="slidenum">
              <a:rPr lang="en-US" smtClean="0"/>
              <a:t>5</a:t>
            </a:fld>
            <a:endParaRPr lang="en-US" dirty="0"/>
          </a:p>
        </p:txBody>
      </p:sp>
      <p:pic>
        <p:nvPicPr>
          <p:cNvPr id="11" name="Afbeelding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011478"/>
            <a:ext cx="2715635" cy="1629381"/>
          </a:xfrm>
          <a:prstGeom prst="rect">
            <a:avLst/>
          </a:prstGeom>
        </p:spPr>
      </p:pic>
    </p:spTree>
    <p:extLst>
      <p:ext uri="{BB962C8B-B14F-4D97-AF65-F5344CB8AC3E}">
        <p14:creationId xmlns:p14="http://schemas.microsoft.com/office/powerpoint/2010/main" val="13147963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Oculus Medium</a:t>
            </a:r>
            <a:endParaRPr lang="en-US" dirty="0"/>
          </a:p>
        </p:txBody>
      </p:sp>
      <p:sp>
        <p:nvSpPr>
          <p:cNvPr id="8" name="Content Placeholder 7"/>
          <p:cNvSpPr>
            <a:spLocks noGrp="1"/>
          </p:cNvSpPr>
          <p:nvPr>
            <p:ph idx="1"/>
          </p:nvPr>
        </p:nvSpPr>
        <p:spPr>
          <a:xfrm>
            <a:off x="381000" y="1028700"/>
            <a:ext cx="6172200" cy="3429001"/>
          </a:xfrm>
        </p:spPr>
        <p:txBody>
          <a:bodyPr/>
          <a:lstStyle/>
          <a:p>
            <a:r>
              <a:rPr lang="en-US" dirty="0" smtClean="0"/>
              <a:t>Intuitive clay-like modeling</a:t>
            </a:r>
          </a:p>
          <a:p>
            <a:r>
              <a:rPr lang="en-US" dirty="0" smtClean="0"/>
              <a:t>Exporting models in .</a:t>
            </a:r>
            <a:r>
              <a:rPr lang="en-US" dirty="0" err="1" smtClean="0"/>
              <a:t>obj</a:t>
            </a:r>
            <a:r>
              <a:rPr lang="en-US" dirty="0" smtClean="0"/>
              <a:t> format</a:t>
            </a:r>
          </a:p>
          <a:p>
            <a:endParaRPr lang="en-US" dirty="0" smtClean="0"/>
          </a:p>
        </p:txBody>
      </p:sp>
      <p:sp>
        <p:nvSpPr>
          <p:cNvPr id="4" name="Date Placeholder 3"/>
          <p:cNvSpPr>
            <a:spLocks noGrp="1"/>
          </p:cNvSpPr>
          <p:nvPr>
            <p:ph type="dt" sz="half" idx="10"/>
          </p:nvPr>
        </p:nvSpPr>
        <p:spPr/>
        <p:txBody>
          <a:bodyPr/>
          <a:lstStyle/>
          <a:p>
            <a:r>
              <a:rPr lang="nl-NL" smtClean="0"/>
              <a:t>April 26, 2018</a:t>
            </a:r>
            <a:endParaRPr lang="en-US" dirty="0"/>
          </a:p>
        </p:txBody>
      </p:sp>
      <p:sp>
        <p:nvSpPr>
          <p:cNvPr id="5" name="Footer Placeholder 4"/>
          <p:cNvSpPr>
            <a:spLocks noGrp="1"/>
          </p:cNvSpPr>
          <p:nvPr>
            <p:ph type="ftr" sz="quarter" idx="11"/>
          </p:nvPr>
        </p:nvSpPr>
        <p:spPr/>
        <p:txBody>
          <a:bodyPr/>
          <a:lstStyle/>
          <a:p>
            <a:r>
              <a:rPr lang="en-US" smtClean="0"/>
              <a:t>Floor Verhoeven</a:t>
            </a:r>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08712" y="2935410"/>
            <a:ext cx="3017522" cy="1522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smtClean="0"/>
              <a:t># </a:t>
            </a:r>
            <a:fld id="{6D05909F-73A9-412E-9C0F-A163E6110097}" type="slidenum">
              <a:rPr lang="en-US" smtClean="0"/>
              <a:t>6</a:t>
            </a:fld>
            <a:endParaRPr lang="en-US" dirty="0"/>
          </a:p>
        </p:txBody>
      </p:sp>
      <p:pic>
        <p:nvPicPr>
          <p:cNvPr id="11" name="Afbeelding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103" y="895350"/>
            <a:ext cx="1972555" cy="1972555"/>
          </a:xfrm>
          <a:prstGeom prst="rect">
            <a:avLst/>
          </a:prstGeom>
        </p:spPr>
      </p:pic>
    </p:spTree>
    <p:extLst>
      <p:ext uri="{BB962C8B-B14F-4D97-AF65-F5344CB8AC3E}">
        <p14:creationId xmlns:p14="http://schemas.microsoft.com/office/powerpoint/2010/main" val="8174418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Google Blocks</a:t>
            </a:r>
            <a:endParaRPr lang="en-US" dirty="0"/>
          </a:p>
        </p:txBody>
      </p:sp>
      <p:sp>
        <p:nvSpPr>
          <p:cNvPr id="8" name="Content Placeholder 7"/>
          <p:cNvSpPr>
            <a:spLocks noGrp="1"/>
          </p:cNvSpPr>
          <p:nvPr>
            <p:ph idx="1"/>
          </p:nvPr>
        </p:nvSpPr>
        <p:spPr>
          <a:xfrm>
            <a:off x="381000" y="1028700"/>
            <a:ext cx="6172200" cy="3429001"/>
          </a:xfrm>
        </p:spPr>
        <p:txBody>
          <a:bodyPr/>
          <a:lstStyle/>
          <a:p>
            <a:r>
              <a:rPr lang="en-US" dirty="0" smtClean="0"/>
              <a:t>Provides predefined base shapes (spheres, cubes, cones)</a:t>
            </a:r>
          </a:p>
          <a:p>
            <a:r>
              <a:rPr lang="en-US" dirty="0" smtClean="0"/>
              <a:t>Low-level editing</a:t>
            </a:r>
          </a:p>
          <a:p>
            <a:r>
              <a:rPr lang="en-US" dirty="0" smtClean="0"/>
              <a:t>Low-poly meshes</a:t>
            </a:r>
          </a:p>
          <a:p>
            <a:r>
              <a:rPr lang="en-US" dirty="0" smtClean="0"/>
              <a:t>Exporting models in .</a:t>
            </a:r>
            <a:r>
              <a:rPr lang="en-US" dirty="0" err="1" smtClean="0"/>
              <a:t>obj</a:t>
            </a:r>
            <a:r>
              <a:rPr lang="en-US" dirty="0" smtClean="0"/>
              <a:t> format</a:t>
            </a:r>
          </a:p>
          <a:p>
            <a:endParaRPr lang="en-US" dirty="0" smtClean="0"/>
          </a:p>
        </p:txBody>
      </p:sp>
      <p:sp>
        <p:nvSpPr>
          <p:cNvPr id="4" name="Date Placeholder 3"/>
          <p:cNvSpPr>
            <a:spLocks noGrp="1"/>
          </p:cNvSpPr>
          <p:nvPr>
            <p:ph type="dt" sz="half" idx="10"/>
          </p:nvPr>
        </p:nvSpPr>
        <p:spPr/>
        <p:txBody>
          <a:bodyPr/>
          <a:lstStyle/>
          <a:p>
            <a:r>
              <a:rPr lang="nl-NL" smtClean="0"/>
              <a:t>April 26, 2018</a:t>
            </a:r>
            <a:endParaRPr lang="en-US" dirty="0"/>
          </a:p>
        </p:txBody>
      </p:sp>
      <p:sp>
        <p:nvSpPr>
          <p:cNvPr id="5" name="Footer Placeholder 4"/>
          <p:cNvSpPr>
            <a:spLocks noGrp="1"/>
          </p:cNvSpPr>
          <p:nvPr>
            <p:ph type="ftr" sz="quarter" idx="11"/>
          </p:nvPr>
        </p:nvSpPr>
        <p:spPr/>
        <p:txBody>
          <a:bodyPr/>
          <a:lstStyle/>
          <a:p>
            <a:r>
              <a:rPr lang="en-US" smtClean="0"/>
              <a:t>Floor Verhoeven</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0238" y="2725527"/>
            <a:ext cx="3079420" cy="1732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smtClean="0"/>
              <a:t># </a:t>
            </a:r>
            <a:fld id="{6D05909F-73A9-412E-9C0F-A163E6110097}" type="slidenum">
              <a:rPr lang="en-US" smtClean="0"/>
              <a:t>7</a:t>
            </a:fld>
            <a:endParaRPr lang="en-US" dirty="0"/>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1" y="1065901"/>
            <a:ext cx="2436458" cy="1370507"/>
          </a:xfrm>
          <a:prstGeom prst="rect">
            <a:avLst/>
          </a:prstGeom>
        </p:spPr>
      </p:pic>
    </p:spTree>
    <p:extLst>
      <p:ext uri="{BB962C8B-B14F-4D97-AF65-F5344CB8AC3E}">
        <p14:creationId xmlns:p14="http://schemas.microsoft.com/office/powerpoint/2010/main" val="14431000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Transfer pen-and-paper drawing skills</a:t>
            </a:r>
          </a:p>
          <a:p>
            <a:r>
              <a:rPr lang="en-US" dirty="0" smtClean="0"/>
              <a:t>Intuitive editing</a:t>
            </a:r>
          </a:p>
          <a:p>
            <a:r>
              <a:rPr lang="en-US" dirty="0" smtClean="0"/>
              <a:t>Utilizing 3D space</a:t>
            </a:r>
          </a:p>
          <a:p>
            <a:r>
              <a:rPr lang="en-US" dirty="0" smtClean="0"/>
              <a:t>Real time to avoid motion sickness</a:t>
            </a:r>
            <a:endParaRPr lang="en-US" dirty="0"/>
          </a:p>
          <a:p>
            <a:endParaRPr lang="en-US" dirty="0"/>
          </a:p>
        </p:txBody>
      </p:sp>
      <p:sp>
        <p:nvSpPr>
          <p:cNvPr id="4" name="Date Placeholder 3"/>
          <p:cNvSpPr>
            <a:spLocks noGrp="1"/>
          </p:cNvSpPr>
          <p:nvPr>
            <p:ph type="dt" sz="half" idx="10"/>
          </p:nvPr>
        </p:nvSpPr>
        <p:spPr/>
        <p:txBody>
          <a:bodyPr/>
          <a:lstStyle/>
          <a:p>
            <a:r>
              <a:rPr lang="nl-NL" smtClean="0"/>
              <a:t>April 26, 2018</a:t>
            </a:r>
            <a:endParaRPr lang="en-US"/>
          </a:p>
        </p:txBody>
      </p:sp>
      <p:sp>
        <p:nvSpPr>
          <p:cNvPr id="5" name="Footer Placeholder 4"/>
          <p:cNvSpPr>
            <a:spLocks noGrp="1"/>
          </p:cNvSpPr>
          <p:nvPr>
            <p:ph type="ftr" sz="quarter" idx="11"/>
          </p:nvPr>
        </p:nvSpPr>
        <p:spPr/>
        <p:txBody>
          <a:bodyPr/>
          <a:lstStyle/>
          <a:p>
            <a:r>
              <a:rPr lang="en-US" smtClean="0"/>
              <a:t>Floor Verhoeven</a:t>
            </a:r>
            <a:endParaRPr lang="en-US" dirty="0"/>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8</a:t>
            </a:fld>
            <a:endParaRPr lang="en-US" dirty="0"/>
          </a:p>
        </p:txBody>
      </p:sp>
    </p:spTree>
    <p:extLst>
      <p:ext uri="{BB962C8B-B14F-4D97-AF65-F5344CB8AC3E}">
        <p14:creationId xmlns:p14="http://schemas.microsoft.com/office/powerpoint/2010/main" val="27330861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SketchMeshVR</a:t>
            </a:r>
            <a:endParaRPr lang="en-US" dirty="0"/>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3924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IGL-presentation-16by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IGL-presentation-16by9.potx</Template>
  <TotalTime>2219</TotalTime>
  <Words>1149</Words>
  <Application>Microsoft Macintosh PowerPoint</Application>
  <PresentationFormat>Diavoorstelling (16:9)</PresentationFormat>
  <Paragraphs>199</Paragraphs>
  <Slides>23</Slides>
  <Notes>12</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23</vt:i4>
      </vt:variant>
    </vt:vector>
  </HeadingPairs>
  <TitlesOfParts>
    <vt:vector size="30" baseType="lpstr">
      <vt:lpstr>Calibri</vt:lpstr>
      <vt:lpstr>Helvetica</vt:lpstr>
      <vt:lpstr>Mangal</vt:lpstr>
      <vt:lpstr>Trebuchet MS</vt:lpstr>
      <vt:lpstr>Wingdings</vt:lpstr>
      <vt:lpstr>Arial</vt:lpstr>
      <vt:lpstr>IGL-presentation-16by9</vt:lpstr>
      <vt:lpstr>Sketch-based 3D Modeling in Virtual Reality</vt:lpstr>
      <vt:lpstr>Introduction</vt:lpstr>
      <vt:lpstr>Related Work</vt:lpstr>
      <vt:lpstr>FiberMesh Nealen A., Igarashi T., Sorkine O., and Alexa M., 2007</vt:lpstr>
      <vt:lpstr>Google Tilt Brush</vt:lpstr>
      <vt:lpstr>Oculus Medium</vt:lpstr>
      <vt:lpstr>Google Blocks</vt:lpstr>
      <vt:lpstr>Motivation</vt:lpstr>
      <vt:lpstr>SketchMeshVR</vt:lpstr>
      <vt:lpstr>System components</vt:lpstr>
      <vt:lpstr>FiberMesh algorithm</vt:lpstr>
      <vt:lpstr>FiberMesh algorithm</vt:lpstr>
      <vt:lpstr>Drawing</vt:lpstr>
      <vt:lpstr>Adding and removing curves</vt:lpstr>
      <vt:lpstr>Cutting</vt:lpstr>
      <vt:lpstr>Extrusion</vt:lpstr>
      <vt:lpstr>Curve deformation</vt:lpstr>
      <vt:lpstr>Novel contributions</vt:lpstr>
      <vt:lpstr>Some results</vt:lpstr>
      <vt:lpstr>Evaluation</vt:lpstr>
      <vt:lpstr>Current limitations</vt:lpstr>
      <vt:lpstr>Demo</vt:lpstr>
      <vt:lpstr>Thank You</vt:lpstr>
    </vt:vector>
  </TitlesOfParts>
  <Manager/>
  <Company/>
  <LinksUpToDate>false</LinksUpToDate>
  <SharedDoc>false</SharedDoc>
  <HyperlinkBase/>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Olga Sorkine</dc:creator>
  <cp:keywords/>
  <dc:description/>
  <cp:lastModifiedBy>g4r3HNPRP2@student.ethz.ch</cp:lastModifiedBy>
  <cp:revision>65</cp:revision>
  <dcterms:created xsi:type="dcterms:W3CDTF">2011-05-06T12:08:58Z</dcterms:created>
  <dcterms:modified xsi:type="dcterms:W3CDTF">2018-04-19T18:51:58Z</dcterms:modified>
  <cp:category/>
</cp:coreProperties>
</file>